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93" r:id="rId2"/>
    <p:sldId id="294" r:id="rId3"/>
    <p:sldId id="259" r:id="rId4"/>
    <p:sldId id="300" r:id="rId5"/>
    <p:sldId id="301" r:id="rId6"/>
    <p:sldId id="304" r:id="rId7"/>
    <p:sldId id="305" r:id="rId8"/>
    <p:sldId id="306" r:id="rId9"/>
    <p:sldId id="307" r:id="rId10"/>
    <p:sldId id="256" r:id="rId11"/>
    <p:sldId id="257" r:id="rId12"/>
    <p:sldId id="258" r:id="rId13"/>
    <p:sldId id="308" r:id="rId14"/>
    <p:sldId id="282" r:id="rId15"/>
    <p:sldId id="283" r:id="rId16"/>
    <p:sldId id="309" r:id="rId17"/>
    <p:sldId id="284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310" r:id="rId26"/>
    <p:sldId id="278" r:id="rId27"/>
    <p:sldId id="280" r:id="rId28"/>
    <p:sldId id="274" r:id="rId29"/>
    <p:sldId id="275" r:id="rId30"/>
    <p:sldId id="289" r:id="rId31"/>
    <p:sldId id="290" r:id="rId32"/>
    <p:sldId id="288" r:id="rId33"/>
    <p:sldId id="291" r:id="rId34"/>
    <p:sldId id="292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ook Antiqua" panose="02040602050305030304" pitchFamily="18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Garamond" panose="02020404030301010803" pitchFamily="18" charset="0"/>
      <p:regular r:id="rId55"/>
      <p:bold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99"/>
    <a:srgbClr val="99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82B16-AD70-43A6-880F-5CDCA752F418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52B77-C51F-4767-8D6E-BA3B6F9B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2B77-C51F-4767-8D6E-BA3B6F9B62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E755-4106-4609-BDC1-79FD26A7F82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00.png"/><Relationship Id="rId7" Type="http://schemas.openxmlformats.org/officeDocument/2006/relationships/image" Target="../media/image5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0" Type="http://schemas.openxmlformats.org/officeDocument/2006/relationships/image" Target="../media/image66.png"/><Relationship Id="rId4" Type="http://schemas.openxmlformats.org/officeDocument/2006/relationships/image" Target="../media/image310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57.png"/><Relationship Id="rId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80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12" Type="http://schemas.openxmlformats.org/officeDocument/2006/relationships/image" Target="../media/image57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Relationship Id="rId14" Type="http://schemas.openxmlformats.org/officeDocument/2006/relationships/image" Target="../media/image5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19550" y="4105147"/>
            <a:ext cx="4400551" cy="1244199"/>
          </a:xfrm>
          <a:prstGeom prst="wedgeRoundRectCallout">
            <a:avLst>
              <a:gd name="adj1" fmla="val -61177"/>
              <a:gd name="adj2" fmla="val -186856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195" y="4176496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202" y="283456"/>
            <a:ext cx="496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865214"/>
            <a:ext cx="3810000" cy="36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49" y="22860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 ভেক্টরের মানে এক তাকে একক ভেক্টর বলে। মান শূন্য 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 ভেক্টরকে তার মান দ্বারা ভাগ করলে একটি একক ভেক্টর পাওয়া 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5187" y="587584"/>
            <a:ext cx="4884671" cy="707886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ভেক্টর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নাল ভেক্টর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449" y="1639669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u="sng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as-IN" sz="36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bn-IN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3449" y="4082394"/>
            <a:ext cx="1997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u="sng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 </a:t>
            </a:r>
            <a:r>
              <a:rPr lang="bn-IN" sz="36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23448" y="4728725"/>
            <a:ext cx="866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 ভেক্টরের মান শূন্য তাকে নাল ভেক্টর বা শূন্য ভেক্টর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94644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6274" y="315350"/>
            <a:ext cx="2632452" cy="769441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094" y="1644372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 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bn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বিন্দুর সাপেক্ষে যে ভেক্টর 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</a:t>
            </a:r>
            <a:r>
              <a:rPr lang="bn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 অবস্থান নির্দেশ করা 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 অবস্থান ভেক্টর </a:t>
            </a:r>
            <a:r>
              <a:rPr lang="as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094" y="1089960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u="sng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as-IN" sz="3600" b="1" u="sng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bn-IN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76076"/>
            <a:ext cx="5715000" cy="3600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7941" y="48140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82912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876" y="343489"/>
            <a:ext cx="3483646" cy="769441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as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199" y="1759261"/>
                <a:ext cx="8763000" cy="178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3600" b="1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ও ত্রিমাত্রিক 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কার্তেসী</a:t>
                </a:r>
                <a:r>
                  <a:rPr lang="bn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স্থানাঙ্ক 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ব্যবস্থা</a:t>
                </a:r>
                <a:r>
                  <a:rPr lang="bn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ধনাত্মক </a:t>
                </a:r>
                <a:endParaRPr lang="en-US" sz="3600" dirty="0" smtClean="0">
                  <a:solidFill>
                    <a:srgbClr val="202124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z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 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 </a:t>
                </a:r>
                <a:r>
                  <a:rPr lang="as-IN" sz="3600" b="1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ভেক্টর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</a:t>
                </a:r>
                <a:endParaRPr lang="en-US" sz="3600" dirty="0" smtClean="0">
                  <a:solidFill>
                    <a:srgbClr val="202124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 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 </a:t>
                </a:r>
                <a:r>
                  <a:rPr lang="as-IN" sz="3600" b="1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bn-IN" sz="3600" b="1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b="1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3600" b="1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ভেক্টর বলে</a:t>
                </a:r>
                <a:r>
                  <a:rPr lang="as-IN" sz="36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99" y="1759261"/>
                <a:ext cx="8763000" cy="1784015"/>
              </a:xfrm>
              <a:prstGeom prst="rect">
                <a:avLst/>
              </a:prstGeom>
              <a:blipFill>
                <a:blip r:embed="rId3"/>
                <a:stretch>
                  <a:fillRect l="-2086" t="-5479" r="-146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82199" y="1174486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u="sng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b="1" u="sng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u="sng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একক </a:t>
            </a:r>
            <a:r>
              <a:rPr lang="as-IN" sz="3200" b="1" u="sng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bn-IN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5339" r="5714" b="5441"/>
          <a:stretch/>
        </p:blipFill>
        <p:spPr>
          <a:xfrm>
            <a:off x="609600" y="3519993"/>
            <a:ext cx="3587912" cy="3171180"/>
          </a:xfrm>
          <a:prstGeom prst="rect">
            <a:avLst/>
          </a:prstGeom>
        </p:spPr>
      </p:pic>
      <p:pic>
        <p:nvPicPr>
          <p:cNvPr id="6" name="Picture 2" descr="ভেক্টর ডট গুণন, ক্রস গুণন ও সরলরেখার ভেক্টর সমীকরণ -Learn Mathemat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3" y="3519994"/>
            <a:ext cx="3933287" cy="31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10693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199" y="753510"/>
            <a:ext cx="3614201" cy="71558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bn-BD" sz="4050" dirty="0">
                <a:latin typeface="NikoshBAN" panose="02000000000000000000" pitchFamily="2" charset="0"/>
                <a:cs typeface="NikoshBAN" panose="02000000000000000000" pitchFamily="2" charset="0"/>
              </a:rPr>
              <a:t>ভেক্টর যোগের নিয়ম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516" y="4457529"/>
            <a:ext cx="251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 নিয়ম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46918" y="2136528"/>
            <a:ext cx="7070334" cy="171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39205" y="2114919"/>
            <a:ext cx="0" cy="2360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6918" y="2114920"/>
            <a:ext cx="0" cy="1245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04231" y="2109766"/>
            <a:ext cx="8681" cy="1324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45789" y="1344922"/>
            <a:ext cx="0" cy="77359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6204" y="3546415"/>
            <a:ext cx="228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নিয়ম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4645" y="3455515"/>
            <a:ext cx="200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বহুভুজ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64211" y="2114920"/>
            <a:ext cx="8681" cy="2342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791770" y="2157969"/>
            <a:ext cx="8681" cy="12761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73463" y="4627839"/>
            <a:ext cx="261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 নিয়ম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8331" y="3720973"/>
            <a:ext cx="23413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ভেক্টর উপাংশ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62607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2.96296E-6 L -2.77778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2" grpId="0"/>
      <p:bldP spid="44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5285" y="469056"/>
            <a:ext cx="4506851" cy="45027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ভেক্টর যোগের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478735"/>
            <a:ext cx="2286000" cy="450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সাধার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56798" y="2478735"/>
            <a:ext cx="1848602" cy="1066800"/>
            <a:chOff x="2799598" y="1066800"/>
            <a:chExt cx="1848602" cy="10668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048000" y="1066800"/>
              <a:ext cx="1600200" cy="10668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 rot="19652318">
                  <a:off x="2799598" y="1320421"/>
                  <a:ext cx="1516519" cy="3503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১ম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bn-BD" sz="2400" b="0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ভেক্টর</m:t>
                      </m:r>
                      <m:r>
                        <a:rPr lang="bn-BD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b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52318">
                  <a:off x="2799598" y="1320421"/>
                  <a:ext cx="1516519" cy="35033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959" t="-14208" r="-18595" b="-185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248400" y="2478735"/>
            <a:ext cx="2514600" cy="1219200"/>
            <a:chOff x="5791200" y="1066800"/>
            <a:chExt cx="2514600" cy="12192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1200" y="1066800"/>
              <a:ext cx="2514600" cy="12192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 rot="1521486">
                  <a:off x="6109235" y="1275322"/>
                  <a:ext cx="1962975" cy="32912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২য় ভেক্টর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𝐵</m:t>
                          </m:r>
                        </m:e>
                      </m:acc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1486">
                  <a:off x="6109235" y="1275322"/>
                  <a:ext cx="1962975" cy="32912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7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524244" y="3545535"/>
            <a:ext cx="4023678" cy="529693"/>
            <a:chOff x="3048000" y="2133600"/>
            <a:chExt cx="4023678" cy="52969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048000" y="2133600"/>
              <a:ext cx="4023678" cy="152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167290">
              <a:off x="3319272" y="2282293"/>
              <a:ext cx="2929536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ও ২য়  ভেক্টরের লব্ধি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14822" y="1716735"/>
            <a:ext cx="1247778" cy="762000"/>
            <a:chOff x="3848100" y="304800"/>
            <a:chExt cx="1247778" cy="762000"/>
          </a:xfrm>
        </p:grpSpPr>
        <p:sp>
          <p:nvSpPr>
            <p:cNvPr id="19" name="Rectangle 18"/>
            <p:cNvSpPr/>
            <p:nvPr/>
          </p:nvSpPr>
          <p:spPr>
            <a:xfrm>
              <a:off x="3848100" y="304800"/>
              <a:ext cx="1247778" cy="3844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শীর্ষবিন্দু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Arrow Connector 21"/>
            <p:cNvCxnSpPr>
              <a:stCxn id="19" idx="2"/>
            </p:cNvCxnSpPr>
            <p:nvPr/>
          </p:nvCxnSpPr>
          <p:spPr>
            <a:xfrm>
              <a:off x="4471989" y="689264"/>
              <a:ext cx="119061" cy="3775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791200" y="1730590"/>
            <a:ext cx="1163782" cy="748145"/>
            <a:chOff x="5334000" y="318655"/>
            <a:chExt cx="1163782" cy="748145"/>
          </a:xfrm>
        </p:grpSpPr>
        <p:sp>
          <p:nvSpPr>
            <p:cNvPr id="20" name="Rectangle 19"/>
            <p:cNvSpPr/>
            <p:nvPr/>
          </p:nvSpPr>
          <p:spPr>
            <a:xfrm>
              <a:off x="5334000" y="318655"/>
              <a:ext cx="1163782" cy="3844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পাদবিন্দু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>
              <a:stCxn id="20" idx="2"/>
            </p:cNvCxnSpPr>
            <p:nvPr/>
          </p:nvCxnSpPr>
          <p:spPr>
            <a:xfrm flipH="1">
              <a:off x="5811982" y="703119"/>
              <a:ext cx="103909" cy="3636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 rot="175235">
                <a:off x="4649003" y="3221493"/>
                <a:ext cx="1670406" cy="3579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ল</m:t>
                      </m:r>
                      <m:r>
                        <a:rPr lang="bn-BD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ব্ধি</m:t>
                      </m:r>
                      <m:r>
                        <a:rPr lang="bn-BD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235">
                <a:off x="4649003" y="3221493"/>
                <a:ext cx="1670406" cy="357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43344" y="4172975"/>
                <a:ext cx="8319655" cy="97276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কে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সমান্তরালে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সরিয়ে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এর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পাদবিন্দু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এর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শীর্ষবিন্দুতে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স্থাপন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করে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bn-BD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এর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পাদবিন্দু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bn-BD" sz="2400" b="0" i="1" dirty="0" smtClean="0">
                  <a:latin typeface="Cambria Math"/>
                  <a:cs typeface="NikoshBAN" pitchFamily="2" charset="0"/>
                </a:endParaRPr>
              </a:p>
              <a:p>
                <a:r>
                  <a:rPr lang="bn-BD" sz="2400" b="0" dirty="0" smtClean="0">
                    <a:cs typeface="NikoshBAN" pitchFamily="2" charset="0"/>
                  </a:rPr>
                  <a:t>থেকে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শীর্ষবিন্দু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পর্যন্ত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যে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ভেক্টর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তাই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লব্ধি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ভেক্টর</m:t>
                    </m:r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bn-BD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4" y="4172975"/>
                <a:ext cx="8319655" cy="972760"/>
              </a:xfrm>
              <a:prstGeom prst="rect">
                <a:avLst/>
              </a:prstGeom>
              <a:blipFill>
                <a:blip r:embed="rId5"/>
                <a:stretch>
                  <a:fillRect l="-1023"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57199" y="3376206"/>
                <a:ext cx="2743201" cy="45027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376206"/>
                <a:ext cx="2743201" cy="450273"/>
              </a:xfrm>
              <a:prstGeom prst="rect">
                <a:avLst/>
              </a:prstGeom>
              <a:blipFill>
                <a:blip r:embed="rId6"/>
                <a:stretch>
                  <a:fillRect l="-3965" t="-10256" b="-4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404744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2916 -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4" grpId="0"/>
      <p:bldP spid="35" grpId="0" animBg="1"/>
      <p:bldP spid="6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153" y="245803"/>
            <a:ext cx="5724525" cy="45027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ভেক্টর যোগের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ত্রিভূজ ও বহুভুজ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নিয়ম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581" y="1078932"/>
            <a:ext cx="3128019" cy="450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ত্রিভূজ সূত্র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বা নিয়ম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724400" y="152400"/>
            <a:ext cx="4114800" cy="2295419"/>
            <a:chOff x="4724400" y="381000"/>
            <a:chExt cx="4114800" cy="25146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105400" y="616122"/>
              <a:ext cx="3305175" cy="18222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105400" y="2457239"/>
              <a:ext cx="2362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467600" y="616122"/>
              <a:ext cx="942975" cy="18411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724400" y="2281894"/>
              <a:ext cx="514350" cy="4383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96150" y="2457239"/>
              <a:ext cx="514350" cy="4383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24850" y="381000"/>
              <a:ext cx="514350" cy="4383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5400" y="2033155"/>
            <a:ext cx="2362200" cy="509155"/>
            <a:chOff x="5105400" y="2081645"/>
            <a:chExt cx="2057400" cy="50915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105400" y="2081645"/>
              <a:ext cx="2057400" cy="381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715000" y="2195945"/>
                  <a:ext cx="533400" cy="3948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195945"/>
                  <a:ext cx="533400" cy="3948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1538" r="-10891" b="-6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 rot="154883">
            <a:off x="7432074" y="367028"/>
            <a:ext cx="978501" cy="1721337"/>
            <a:chOff x="7279404" y="124402"/>
            <a:chExt cx="978501" cy="1721337"/>
          </a:xfrm>
        </p:grpSpPr>
        <p:cxnSp>
          <p:nvCxnSpPr>
            <p:cNvPr id="20" name="Straight Arrow Connector 19"/>
            <p:cNvCxnSpPr/>
            <p:nvPr/>
          </p:nvCxnSpPr>
          <p:spPr>
            <a:xfrm rot="21445117" flipV="1">
              <a:off x="7279404" y="124402"/>
              <a:ext cx="978501" cy="1721337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 rot="1049653">
                  <a:off x="7614531" y="1003020"/>
                  <a:ext cx="571500" cy="45027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49653">
                  <a:off x="7614531" y="1003020"/>
                  <a:ext cx="571500" cy="4502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5789" b="-421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105400" y="352476"/>
            <a:ext cx="3305175" cy="1704924"/>
            <a:chOff x="5105400" y="-28524"/>
            <a:chExt cx="3305175" cy="1704924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105400" y="-28524"/>
              <a:ext cx="3305175" cy="170492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 rot="19753541">
                  <a:off x="6184074" y="573297"/>
                  <a:ext cx="363580" cy="3948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53541">
                  <a:off x="6184074" y="573297"/>
                  <a:ext cx="363580" cy="39485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76" t="-31818" r="-57647" b="-3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52400" y="2621765"/>
                <a:ext cx="8686800" cy="95963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AB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BC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দ্বারা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ভেক্টর দুটি মান ও দিক একই ক্রমে নির্দেশ করলে,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AC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বাহু দ্বারা বিপরীত ক্রমে </a:t>
                </a:r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ব্ধি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মান ও দিক নির্দেশ করবে।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21765"/>
                <a:ext cx="8686800" cy="95963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48581" y="4305909"/>
            <a:ext cx="3311415" cy="450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বহুভূজ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সূত্র বা নিয়ম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8581" y="2147972"/>
                <a:ext cx="2438401" cy="45027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1" y="2147972"/>
                <a:ext cx="2438401" cy="450273"/>
              </a:xfrm>
              <a:prstGeom prst="rect">
                <a:avLst/>
              </a:prstGeom>
              <a:blipFill>
                <a:blip r:embed="rId6"/>
                <a:stretch>
                  <a:fillRect l="-4455" t="-8974" b="-4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48581" y="4789130"/>
                <a:ext cx="4732267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0" smtClean="0">
                        <a:latin typeface="Cambria Math"/>
                        <a:cs typeface="NikoshBAN" pitchFamily="2" charset="0"/>
                      </a:rPr>
                      <m:t>অনুরুপভাবে</m:t>
                    </m:r>
                    <m:r>
                      <a:rPr lang="bn-BD" sz="2800" b="0" i="0" smtClean="0">
                        <a:latin typeface="Cambria Math"/>
                        <a:cs typeface="NikoshBAN" pitchFamily="2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1" y="4789130"/>
                <a:ext cx="4732267" cy="609600"/>
              </a:xfrm>
              <a:prstGeom prst="rect">
                <a:avLst/>
              </a:prstGeom>
              <a:blipFill>
                <a:blip r:embed="rId7"/>
                <a:stretch>
                  <a:fillRect l="-2305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4800600" y="3657600"/>
            <a:ext cx="4052455" cy="3089560"/>
            <a:chOff x="4800600" y="3803075"/>
            <a:chExt cx="4052455" cy="308956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238750" y="6477000"/>
              <a:ext cx="2571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810500" y="5105400"/>
              <a:ext cx="600075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7467600" y="4114800"/>
              <a:ext cx="942975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238750" y="4267200"/>
              <a:ext cx="566561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805311" y="4114800"/>
              <a:ext cx="1662289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800600" y="6400800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72400" y="6511635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W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95855" y="4928755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X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15200" y="3803075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Y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44835" y="3983180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Z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257800" y="6324600"/>
            <a:ext cx="2552700" cy="488375"/>
            <a:chOff x="5257800" y="6445825"/>
            <a:chExt cx="2552700" cy="488375"/>
          </a:xfrm>
        </p:grpSpPr>
        <p:cxnSp>
          <p:nvCxnSpPr>
            <p:cNvPr id="73" name="Straight Arrow Connector 72"/>
            <p:cNvCxnSpPr>
              <a:stCxn id="66" idx="3"/>
            </p:cNvCxnSpPr>
            <p:nvPr/>
          </p:nvCxnSpPr>
          <p:spPr>
            <a:xfrm>
              <a:off x="5257800" y="6445825"/>
              <a:ext cx="25527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6111523" y="6522025"/>
                  <a:ext cx="511550" cy="4121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523" y="6522025"/>
                  <a:ext cx="511550" cy="4121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294" r="-13253" b="-45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>
            <a:off x="7813965" y="4932215"/>
            <a:ext cx="717305" cy="1392380"/>
            <a:chOff x="7949045" y="4973780"/>
            <a:chExt cx="717305" cy="1392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 rot="968808">
                  <a:off x="8154800" y="5645721"/>
                  <a:ext cx="511550" cy="4121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68808">
                  <a:off x="8154800" y="5645721"/>
                  <a:ext cx="511550" cy="4121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1881" b="-3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/>
            <p:nvPr/>
          </p:nvCxnSpPr>
          <p:spPr>
            <a:xfrm flipV="1">
              <a:off x="7949045" y="4973780"/>
              <a:ext cx="585355" cy="139238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466709" y="3948545"/>
            <a:ext cx="963781" cy="1004455"/>
            <a:chOff x="7543800" y="3886200"/>
            <a:chExt cx="963781" cy="1004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 rot="18789020">
                  <a:off x="7899025" y="4057646"/>
                  <a:ext cx="511550" cy="4121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89020">
                  <a:off x="7899025" y="4057646"/>
                  <a:ext cx="511550" cy="4121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0092" r="-27778" b="-45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/>
            <p:nvPr/>
          </p:nvCxnSpPr>
          <p:spPr>
            <a:xfrm flipH="1" flipV="1">
              <a:off x="7543800" y="3886200"/>
              <a:ext cx="963781" cy="100445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763745" y="3702625"/>
            <a:ext cx="1738489" cy="412175"/>
            <a:chOff x="5805311" y="3626425"/>
            <a:chExt cx="1592130" cy="4121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6220396" y="3626425"/>
                  <a:ext cx="511550" cy="4121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396" y="3626425"/>
                  <a:ext cx="511550" cy="4121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0294" r="-9890" b="-45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/>
            <p:nvPr/>
          </p:nvCxnSpPr>
          <p:spPr>
            <a:xfrm flipH="1">
              <a:off x="5805311" y="3886200"/>
              <a:ext cx="1592130" cy="14893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154425" y="4121725"/>
            <a:ext cx="636775" cy="2209800"/>
            <a:chOff x="5002025" y="4121725"/>
            <a:chExt cx="636775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 rot="624664">
                  <a:off x="5002025" y="4767692"/>
                  <a:ext cx="511550" cy="4121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24664">
                  <a:off x="5002025" y="4767692"/>
                  <a:ext cx="511550" cy="4121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659" r="-11579" b="-390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/>
            <p:nvPr/>
          </p:nvCxnSpPr>
          <p:spPr>
            <a:xfrm flipV="1">
              <a:off x="5072239" y="4121725"/>
              <a:ext cx="566561" cy="2209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5243945" y="4904692"/>
            <a:ext cx="3138055" cy="1419720"/>
            <a:chOff x="5243945" y="4899960"/>
            <a:chExt cx="3138055" cy="1485897"/>
          </a:xfrm>
        </p:grpSpPr>
        <p:cxnSp>
          <p:nvCxnSpPr>
            <p:cNvPr id="104" name="Straight Arrow Connector 103"/>
            <p:cNvCxnSpPr/>
            <p:nvPr/>
          </p:nvCxnSpPr>
          <p:spPr>
            <a:xfrm flipV="1">
              <a:off x="5243945" y="4899960"/>
              <a:ext cx="3138055" cy="148589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 rot="20305145">
                  <a:off x="6286500" y="5226526"/>
                  <a:ext cx="1145574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305145">
                  <a:off x="6286500" y="5226526"/>
                  <a:ext cx="1145574" cy="3810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594" r="-80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/>
          <p:cNvGrpSpPr/>
          <p:nvPr/>
        </p:nvGrpSpPr>
        <p:grpSpPr>
          <a:xfrm>
            <a:off x="5224639" y="3962400"/>
            <a:ext cx="2242070" cy="2362195"/>
            <a:chOff x="5224639" y="3962400"/>
            <a:chExt cx="2242070" cy="2362195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5224639" y="3962400"/>
              <a:ext cx="2242070" cy="236219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 rot="18843903">
                  <a:off x="5486793" y="4720688"/>
                  <a:ext cx="1635793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43903">
                  <a:off x="5486793" y="4720688"/>
                  <a:ext cx="1635793" cy="3810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5907" r="-133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4523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 animBg="1"/>
      <p:bldP spid="45" grpId="0" animBg="1"/>
      <p:bldP spid="64" grpId="0" animBg="1"/>
      <p:bldP spid="65" grpId="0" animBg="1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264" y="457200"/>
            <a:ext cx="5620449" cy="707886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 যোগের ত্রিভুজ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89" y="1524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as-IN" sz="36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as-IN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ত্রিভুজের দুটি সন্নিহিত বাহু যদি একই ক্রমে </a:t>
            </a:r>
            <a:endParaRPr lang="bn-IN" sz="36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as-IN" sz="3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ধরনের ভেক্টরকে নির্দেশ </a:t>
            </a:r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 তাহলে</a:t>
            </a:r>
            <a:r>
              <a:rPr lang="as-IN" sz="3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ত্রিভুজের </a:t>
            </a:r>
            <a:endParaRPr lang="bn-IN" sz="36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</a:t>
            </a:r>
            <a:r>
              <a:rPr lang="bn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বাহুটি বিপরীত ক্রমে </a:t>
            </a:r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</a:t>
            </a:r>
            <a:r>
              <a:rPr lang="bn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লব্ধির মান ও দিক নির্দেশ </a:t>
            </a:r>
            <a:r>
              <a:rPr lang="as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36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17522" r="3409" b="6549"/>
          <a:stretch/>
        </p:blipFill>
        <p:spPr>
          <a:xfrm>
            <a:off x="4009905" y="3200400"/>
            <a:ext cx="406729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6" r="66667" b="32300"/>
          <a:stretch/>
        </p:blipFill>
        <p:spPr>
          <a:xfrm>
            <a:off x="465995" y="3832324"/>
            <a:ext cx="332410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78354" r="15449"/>
          <a:stretch/>
        </p:blipFill>
        <p:spPr>
          <a:xfrm>
            <a:off x="2286000" y="5654400"/>
            <a:ext cx="4343400" cy="910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79586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412311" y="245094"/>
            <a:ext cx="4660838" cy="45027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ভেক্টর যোগের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সামান্তরিক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নিয়ম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8952" y="1060280"/>
            <a:ext cx="3899647" cy="4502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মান্তরিক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সূত্র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বা নিয়ম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399" y="1524000"/>
                <a:ext cx="4500615" cy="432665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দুজন লোক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বস্তুকে দড়িতে বেঁধে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বলে য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থাক্রমে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OA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OB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দিকে পরস্পর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bn-BD" sz="28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কোণে টানছে।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ফলে বস্তুটির উপর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লব্ধি বল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OA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OB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দ্বারা অঙ্কিত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OACB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সামান্তরিকের কর্ণ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OC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বরাবর ক্রিয়া করছে। 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অথাৎ,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𝑄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524000"/>
                <a:ext cx="4500615" cy="4326652"/>
              </a:xfrm>
              <a:prstGeom prst="rect">
                <a:avLst/>
              </a:prstGeom>
              <a:blipFill>
                <a:blip r:embed="rId2"/>
                <a:stretch>
                  <a:fillRect l="-2426" r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657165" y="914400"/>
            <a:ext cx="4299798" cy="5185063"/>
            <a:chOff x="5486400" y="152401"/>
            <a:chExt cx="3537798" cy="3507862"/>
          </a:xfrm>
        </p:grpSpPr>
        <p:grpSp>
          <p:nvGrpSpPr>
            <p:cNvPr id="18" name="Group 17"/>
            <p:cNvGrpSpPr/>
            <p:nvPr/>
          </p:nvGrpSpPr>
          <p:grpSpPr>
            <a:xfrm>
              <a:off x="5486400" y="152401"/>
              <a:ext cx="3537798" cy="3507862"/>
              <a:chOff x="5486400" y="152400"/>
              <a:chExt cx="3537798" cy="367523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486400" y="152400"/>
                <a:ext cx="3537798" cy="3675237"/>
                <a:chOff x="4291346" y="439563"/>
                <a:chExt cx="4504252" cy="5997526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4291346" y="439563"/>
                  <a:ext cx="4504252" cy="5997526"/>
                  <a:chOff x="4280480" y="439564"/>
                  <a:chExt cx="4504252" cy="5997526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4280480" y="439564"/>
                    <a:ext cx="4504252" cy="5997526"/>
                    <a:chOff x="4278066" y="469147"/>
                    <a:chExt cx="4504252" cy="5997526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4278066" y="469147"/>
                      <a:ext cx="4504252" cy="5997526"/>
                      <a:chOff x="5263654" y="1403092"/>
                      <a:chExt cx="2426692" cy="2867253"/>
                    </a:xfrm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p:grpSpPr>
                  <p:pic>
                    <p:nvPicPr>
                      <p:cNvPr id="2" name="Picture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duotone>
                          <a:schemeClr val="accent5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artisticChalkSketch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63654" y="1403092"/>
                        <a:ext cx="2426692" cy="2867253"/>
                      </a:xfrm>
                      <a:prstGeom prst="roundRect">
                        <a:avLst>
                          <a:gd name="adj" fmla="val 4167"/>
                        </a:avLst>
                      </a:prstGeom>
                      <a:solidFill>
                        <a:srgbClr val="FFFFFF"/>
                      </a:solidFill>
                      <a:ln w="12700" cap="sq">
                        <a:solidFill>
                          <a:srgbClr val="292929"/>
                        </a:solidFill>
                        <a:miter lim="800000"/>
                      </a:ln>
                      <a:effectLst>
                        <a:reflection blurRad="12700" stA="28000" endPos="28000" dist="5000" dir="5400000" sy="-100000" algn="bl" rotWithShape="0"/>
                      </a:effectLst>
                      <a:scene3d>
                        <a:camera prst="orthographicFront"/>
                        <a:lightRig rig="threePt" dir="t">
                          <a:rot lat="0" lon="0" rev="2700000"/>
                        </a:lightRig>
                      </a:scene3d>
                      <a:sp3d>
                        <a:bevelT h="38100"/>
                        <a:contourClr>
                          <a:srgbClr val="C0C0C0"/>
                        </a:contourClr>
                      </a:sp3d>
                    </p:spPr>
                  </p:pic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5859881" y="1808020"/>
                        <a:ext cx="1457818" cy="1925780"/>
                        <a:chOff x="5859881" y="1808020"/>
                        <a:chExt cx="1457818" cy="1925780"/>
                      </a:xfrm>
                    </p:grpSpPr>
                    <p:cxnSp>
                      <p:nvCxnSpPr>
                        <p:cNvPr id="4" name="Straight Connector 3"/>
                        <p:cNvCxnSpPr/>
                        <p:nvPr/>
                      </p:nvCxnSpPr>
                      <p:spPr>
                        <a:xfrm flipH="1" flipV="1">
                          <a:off x="5859881" y="2133600"/>
                          <a:ext cx="297447" cy="671626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" name="Straight Connector 5"/>
                        <p:cNvCxnSpPr/>
                        <p:nvPr/>
                      </p:nvCxnSpPr>
                      <p:spPr>
                        <a:xfrm flipV="1">
                          <a:off x="6919822" y="2133600"/>
                          <a:ext cx="397877" cy="99060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Straight Arrow Connector 13"/>
                        <p:cNvCxnSpPr/>
                        <p:nvPr/>
                      </p:nvCxnSpPr>
                      <p:spPr>
                        <a:xfrm flipH="1" flipV="1">
                          <a:off x="6453533" y="2133600"/>
                          <a:ext cx="175867" cy="160020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rgbClr val="FF00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" name="Straight Connector 16"/>
                        <p:cNvCxnSpPr/>
                        <p:nvPr/>
                      </p:nvCxnSpPr>
                      <p:spPr>
                        <a:xfrm flipV="1">
                          <a:off x="6198128" y="2206459"/>
                          <a:ext cx="248914" cy="589372"/>
                        </a:xfrm>
                        <a:prstGeom prst="line">
                          <a:avLst/>
                        </a:prstGeom>
                        <a:ln w="38100"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Straight Connector 18"/>
                        <p:cNvCxnSpPr/>
                        <p:nvPr/>
                      </p:nvCxnSpPr>
                      <p:spPr>
                        <a:xfrm flipH="1" flipV="1">
                          <a:off x="6471146" y="2133600"/>
                          <a:ext cx="428781" cy="990600"/>
                        </a:xfrm>
                        <a:prstGeom prst="line">
                          <a:avLst/>
                        </a:prstGeom>
                        <a:ln w="38100"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" name="Rectangle 27"/>
                        <p:cNvSpPr/>
                        <p:nvPr/>
                      </p:nvSpPr>
                      <p:spPr>
                        <a:xfrm>
                          <a:off x="5894869" y="2735678"/>
                          <a:ext cx="4572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A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9" name="Rectangle 28"/>
                            <p:cNvSpPr/>
                            <p:nvPr/>
                          </p:nvSpPr>
                          <p:spPr>
                            <a:xfrm>
                              <a:off x="6066094" y="3070555"/>
                              <a:ext cx="457200" cy="381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NikoshBAN" pitchFamily="2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oMath>
                                </m:oMathPara>
                              </a14:m>
                              <a:endParaRPr lang="en-US" sz="2400" dirty="0">
                                <a:solidFill>
                                  <a:schemeClr val="tx1"/>
                                </a:solidFill>
                                <a:latin typeface="NikoshBAN" pitchFamily="2" charset="0"/>
                                <a:cs typeface="NikoshBAN" pitchFamily="2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9" name="Rectangle 28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066094" y="3070555"/>
                              <a:ext cx="457200" cy="38100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6"/>
                              <a:stretch>
                                <a:fillRect t="-3947" b="-35526"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30" name="Rectangle 29"/>
                        <p:cNvSpPr/>
                        <p:nvPr/>
                      </p:nvSpPr>
                      <p:spPr>
                        <a:xfrm>
                          <a:off x="6248400" y="1808020"/>
                          <a:ext cx="4572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C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1" name="Rectangle 30"/>
                            <p:cNvSpPr/>
                            <p:nvPr/>
                          </p:nvSpPr>
                          <p:spPr>
                            <a:xfrm>
                              <a:off x="6666964" y="3269410"/>
                              <a:ext cx="457200" cy="381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NikoshBAN" pitchFamily="2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oMath>
                                </m:oMathPara>
                              </a14:m>
                              <a:endParaRPr lang="en-US" sz="2400" dirty="0">
                                <a:solidFill>
                                  <a:schemeClr val="tx1"/>
                                </a:solidFill>
                                <a:latin typeface="NikoshBAN" pitchFamily="2" charset="0"/>
                                <a:cs typeface="NikoshBAN" pitchFamily="2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1" name="Rectangle 30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666964" y="3269410"/>
                              <a:ext cx="457200" cy="38100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7"/>
                              <a:stretch>
                                <a:fillRect t="-3947" b="-35526"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6767945" y="3042248"/>
                          <a:ext cx="4572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6390378" y="4075264"/>
                      <a:ext cx="772422" cy="1616289"/>
                      <a:chOff x="6390378" y="4075264"/>
                      <a:chExt cx="772422" cy="1616289"/>
                    </a:xfrm>
                  </p:grpSpPr>
                  <p:sp>
                    <p:nvSpPr>
                      <p:cNvPr id="36" name="Arc 35"/>
                      <p:cNvSpPr/>
                      <p:nvPr/>
                    </p:nvSpPr>
                    <p:spPr>
                      <a:xfrm rot="19051161">
                        <a:off x="6503915" y="4732929"/>
                        <a:ext cx="643146" cy="958624"/>
                      </a:xfrm>
                      <a:prstGeom prst="arc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6695178" y="4351800"/>
                        <a:ext cx="467622" cy="3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l-GR" sz="2400" dirty="0" smtClean="0">
                            <a:solidFill>
                              <a:schemeClr val="tx1"/>
                            </a:solidFill>
                            <a:latin typeface="Times New Roman"/>
                            <a:cs typeface="Times New Roman"/>
                          </a:rPr>
                          <a:t>α</a:t>
                        </a:r>
                        <a:endParaRPr lang="en-US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38" name="Arc 37"/>
                      <p:cNvSpPr/>
                      <p:nvPr/>
                    </p:nvSpPr>
                    <p:spPr>
                      <a:xfrm rot="18836857">
                        <a:off x="6214602" y="4647357"/>
                        <a:ext cx="660808" cy="301343"/>
                      </a:xfrm>
                      <a:prstGeom prst="arc">
                        <a:avLst/>
                      </a:prstGeom>
                      <a:ln w="381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9" name="Rectangle 38"/>
                          <p:cNvSpPr/>
                          <p:nvPr/>
                        </p:nvSpPr>
                        <p:spPr>
                          <a:xfrm>
                            <a:off x="6390378" y="4075264"/>
                            <a:ext cx="467623" cy="3984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𝜃</m:t>
                                  </m:r>
                                </m:oMath>
                              </m:oMathPara>
                            </a14:m>
                            <a:endParaRPr lang="en-US" sz="2400" dirty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9" name="Rectangle 38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90378" y="4075264"/>
                            <a:ext cx="467623" cy="398474"/>
                          </a:xfrm>
                          <a:prstGeom prst="rect">
                            <a:avLst/>
                          </a:prstGeom>
                          <a:blipFill rotWithShape="1">
                            <a:blip r:embed="rId8"/>
                            <a:stretch>
                              <a:fillRect l="-13333" t="-65789" r="-36667" b="-113158"/>
                            </a:stretch>
                          </a:blipFill>
                          <a:ln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6811343" y="4000462"/>
                    <a:ext cx="552347" cy="147686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 flipH="1" flipV="1">
                    <a:off x="5943600" y="3352800"/>
                    <a:ext cx="869466" cy="212453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Cube 19"/>
                  <p:cNvSpPr/>
                  <p:nvPr/>
                </p:nvSpPr>
                <p:spPr>
                  <a:xfrm>
                    <a:off x="5939262" y="5314781"/>
                    <a:ext cx="1756938" cy="1009819"/>
                  </a:xfrm>
                  <a:prstGeom prst="cube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6586889" y="5257800"/>
                    <a:ext cx="467622" cy="3984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rPr>
                      <a:t>O</a:t>
                    </a:r>
                    <a:endParaRPr lang="en-US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6260819" y="3299586"/>
                      <a:ext cx="520983" cy="4840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𝑅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Rectangle 3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0819" y="3299586"/>
                      <a:ext cx="520983" cy="484001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t="-38298" r="-28358" b="-8723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6506464" y="1143000"/>
                <a:ext cx="682860" cy="246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066608" y="1204017"/>
                <a:ext cx="666537" cy="488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D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6643113" y="1356018"/>
              <a:ext cx="367287" cy="244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α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Arc 49"/>
            <p:cNvSpPr/>
            <p:nvPr/>
          </p:nvSpPr>
          <p:spPr>
            <a:xfrm rot="19051161">
              <a:off x="6616211" y="1663071"/>
              <a:ext cx="354071" cy="324227"/>
            </a:xfrm>
            <a:prstGeom prst="arc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98353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7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141" y="301672"/>
            <a:ext cx="7021606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 যোগের সামান্তরিক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বিবৃ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ব্যাখ্যা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88" y="1008965"/>
            <a:ext cx="8747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বিবৃতিঃ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 সামান্তরিকের কোনো কৌণিক বিন্দু হতে অংকিত দুটি সন্নিহিত বাহুদ্বারা যদি একই বিন্দুতে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ক্রি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শীল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দুটি ভেক্টরের মান ও দিক নির্দেশ করা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তবে সামান্তরিকের ঐ কৌণিক বিন্দু হতে অংকিত কর্ণটি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ভেক্টরদ্ব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rinda (Body)"/>
                <a:cs typeface="NikoshBAN" panose="02000000000000000000" pitchFamily="2" charset="0"/>
              </a:rPr>
              <a:t>লব্ধির মান ও দিক নির্দেশ করে।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rinda (Body)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588" y="4953000"/>
            <a:ext cx="8480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মনে করি,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দুটি ভেক্টর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সাথে পরস্পর </a:t>
            </a:r>
            <a:r>
              <a:rPr lang="el-G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α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লব্ধি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মান ও দিক সামান্তরিক সূত্রের সাহায্যে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92" y="2971800"/>
            <a:ext cx="5478226" cy="198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85614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1219200"/>
            <a:ext cx="8686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 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 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ভেক্টরদ্বয়কে  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OACB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দুটি সন্নিহিত বাহু  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OA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OB 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যথাক্রমে  মানে ও দিকে নির্দেশ করা হল।  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 হতে অংকিত সামান্তরিকের কর্ণ 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 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ভেক্টরদ্বয়ের লব্ধির মান ও দিক নির্দেশ করে। অর্থাৎ,  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OA+OB=OC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 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P+Q=R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27432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2743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05400" y="2743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72200" y="2743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81800" y="2743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15200" y="2707341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11742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495300" y="228600"/>
            <a:ext cx="8458200" cy="2438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 panose="020B060402020202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 panose="020B0604020202020204" pitchFamily="34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057400" y="2895600"/>
            <a:ext cx="495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2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>
              <a:defRPr/>
            </a:pPr>
            <a:r>
              <a:rPr lang="bn-IN" sz="2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ভেক্টর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72534"/>
            <a:ext cx="8534400" cy="1200329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 সূত্রের সাহায্যে দুটি ভেক্টরের লব্ধির মান ও দিক নির্ণয়ের সূত্র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0009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মনে করি, 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O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বিন্দুতে দুটি ভেক্টর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এবং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একই সাথে পরস্পর </a:t>
            </a:r>
            <a:r>
              <a:rPr lang="el-G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α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কোণে ক্রিয়াশীল। ভেক্টরদ্বয়ের লব্ধি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হলে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এর মান ও দিক সামান্তরিক সূত্রের সাহায্যে নির্ণয় করা যায়।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1925"/>
            <a:ext cx="3958679" cy="1483117"/>
          </a:xfrm>
          <a:prstGeom prst="rect">
            <a:avLst/>
          </a:prstGeom>
        </p:spPr>
      </p:pic>
      <p:pic>
        <p:nvPicPr>
          <p:cNvPr id="1041" name="Picture 17" descr="{\color{Blue} \angle {\bf{BOA}} = \angle {\bf{CAD}} = {\bf{\alpha }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9" y="4922626"/>
            <a:ext cx="2605087" cy="1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{\color{Blue} {\bf{O}}{{\bf{C}}^2} = {\bf{O}}{{\bf{D}}^2} + {\bf{C}}{{\bf{D}}^2}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88" y="5570154"/>
            <a:ext cx="2104712" cy="3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{\color{Blue} OC^2=(OA+AD)^2+CD^2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88" y="5914411"/>
            <a:ext cx="2778369" cy="3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{\color{Blue} R^2=(P+AD)^2+CD^2} .............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08" y="6329690"/>
            <a:ext cx="3957183" cy="3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147919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লব্ধির মান নির্ণয়ঃ</a:t>
            </a:r>
            <a:endParaRPr lang="en-US" sz="20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498568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বিন্দু হতে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OA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রেখার বর্ধিতাংশের উপর  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CD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লম্ব টানি। অতএ</a:t>
            </a:r>
            <a:r>
              <a:rPr lang="as-IN" sz="2000" dirty="0">
                <a:solidFill>
                  <a:srgbClr val="000000"/>
                </a:solidFill>
                <a:latin typeface="arial" panose="020B0604020202020204" pitchFamily="34" charset="0"/>
              </a:rPr>
              <a:t>ব,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7419" y="5200822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এখন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ODC 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সমকোণী ত্রিভূজে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OC 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অতিভূজ।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38354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arial" panose="020B0604020202020204" pitchFamily="34" charset="0"/>
              </a:rPr>
              <a:t>কিন্তু </a:t>
            </a:r>
            <a:endParaRPr lang="en-US" dirty="0"/>
          </a:p>
        </p:txBody>
      </p:sp>
      <p:pic>
        <p:nvPicPr>
          <p:cNvPr id="2054" name="Picture 6" descr="{\color{Blue} \frac{{{\bf{CD}}}}{{{\bf{AC}}}} = \sin {\bf{\alpha }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1439179" cy="5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{\color{Blue} {\bf{CD}} = {\bf{AC}}\;\sin {\bf{\alpha }}} ........ (2)\;\left[ {{\bf{AC}} = {\bf{OB}} = {\bf{Q}}} \righ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29389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{\color{Blue} \frac{{AD}}{{AC}} = \cos \alpha 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68" y="1691555"/>
            <a:ext cx="149191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{\color{Blue} AD = AC\;\cos \alpha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79" y="2468710"/>
            <a:ext cx="2357635" cy="2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{\color{Blue} AD = Q\;\cos \alpha}........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4709"/>
            <a:ext cx="2743200" cy="2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3545" y="3454698"/>
            <a:ext cx="663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(2) ও (3) হতে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AD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এবং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CD </a:t>
            </a:r>
            <a:r>
              <a:rPr lang="as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এর মান (1) এ বসিয়ে পাই,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64" name="Picture 16" descr="{\color{Blue} \begin{array}{l} {R^2} = {\left\{ {P + \left( {Q\;\cos \alpha } \right)} \right\}^2} + {\left( {Q\;\sin \alpha } \right)^2}\\ = {P^2} + 2PQ\;\cos \alpha + \;{Q^2}{\cos ^2}\alpha + {Q^2}{\sin ^2}\alpha \end{array}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26" y="4282458"/>
            <a:ext cx="5109674" cy="7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{\color{Blue} = {P^2} + 2PQ\;\cos \alpha + \;{Q^2}\;\;\left[ {\;\left( {{{\cos }^2}\alpha + {{\sin }^2}\alpha } \right) = 1} \right]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21" y="5191548"/>
            <a:ext cx="6130424" cy="3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{\color{Blue} \therefore \;R\; = \sqrt {{P^2} + \;{Q^2} + 2PQ\;\cos \alpha }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08884"/>
            <a:ext cx="4257654" cy="3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54994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95290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লব্ধির দিক নির্ণয়ঃ</a:t>
            </a:r>
            <a:endParaRPr lang="en-US" sz="20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000000"/>
                </a:solidFill>
                <a:latin typeface="arial" panose="020B0604020202020204" pitchFamily="34" charset="0"/>
              </a:rPr>
              <a:t>মনে করি ভেক্টরদ্বয়ের লব্ধি 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 </a:t>
            </a:r>
            <a:r>
              <a:rPr lang="as-IN" sz="2000" dirty="0">
                <a:solidFill>
                  <a:srgbClr val="000000"/>
                </a:solidFill>
                <a:latin typeface="arial" panose="020B0604020202020204" pitchFamily="34" charset="0"/>
              </a:rPr>
              <a:t>ভেক্টর 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 </a:t>
            </a:r>
            <a:r>
              <a:rPr lang="as-IN" sz="2000" dirty="0">
                <a:solidFill>
                  <a:srgbClr val="000000"/>
                </a:solidFill>
                <a:latin typeface="arial" panose="020B0604020202020204" pitchFamily="34" charset="0"/>
              </a:rPr>
              <a:t>এর সাথে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</a:rPr>
              <a:t>θ </a:t>
            </a:r>
            <a:r>
              <a:rPr lang="as-IN" sz="2000" dirty="0">
                <a:solidFill>
                  <a:srgbClr val="000000"/>
                </a:solidFill>
                <a:latin typeface="arial" panose="020B0604020202020204" pitchFamily="34" charset="0"/>
              </a:rPr>
              <a:t>কোণ তৈরি করে।</a:t>
            </a:r>
            <a:endParaRPr lang="en-US" sz="2000" dirty="0"/>
          </a:p>
        </p:txBody>
      </p:sp>
      <p:pic>
        <p:nvPicPr>
          <p:cNvPr id="3074" name="Picture 2" descr="\large {\color{Blue} \begin{array}{l} \tan \theta = \frac{{CD}}{{AD}}\\ \tan \theta = \frac{{CD}}{{OA + AD}}\; \end{array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16052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large {\color{Blue} \therefore \tan \theta = \frac{{Q\sin \alpha }}{{P + Q\;\cos \alpha }}\;\;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57490"/>
            <a:ext cx="2864619" cy="9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830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মনে রাখার কৌশলঃ লব্ধি যে ভেক্টরের সাথে কোণ তৈরি করে তা নিচে থাকবে এবং ফ্রি থাকবে। অপরটির সাথে একবার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cos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θ 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as-I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এবং আরএকবার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sin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θ।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71279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993" y="642444"/>
            <a:ext cx="5843266" cy="646331"/>
          </a:xfrm>
          <a:prstGeom prst="rect">
            <a:avLst/>
          </a:prstGeom>
          <a:solidFill>
            <a:srgbClr val="66FF33"/>
          </a:solidFill>
        </p:spPr>
        <p:txBody>
          <a:bodyPr wrap="none">
            <a:spAutoFit/>
          </a:bodyPr>
          <a:lstStyle/>
          <a:p>
            <a:r>
              <a:rPr lang="bn-IN" sz="36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রাশির স্কেলার গুণন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52" y="2006120"/>
            <a:ext cx="88259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ভেক্টরের গুণনে যদি একটি স্কেলার রাশি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 যায়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রাশি দুটির স্কেলার গুণন বা ডট গুণন 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এ গুণফলকে বলা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স্কেলার গুণফল বা ডট গুণফল। স্কেলার গুণফলের মান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 দুটির মানের এবং তাদের অন্তর্ভূক্ত ক্ষুদ্রতর কোণের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cosine-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গুণফলের সমান।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52" y="152789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স্কেলার গুণন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bn-IN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687" y="4500286"/>
            <a:ext cx="8648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ভেক্টর রাশির মাঝে ডট চিহ্ন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 করা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একে ডট গুণনও বলা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0547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7552"/>
            <a:ext cx="27093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64300"/>
            <a:ext cx="225425" cy="3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299727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মনেকরি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,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11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16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দুইটি ভেক্টর রাশি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,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তীর চিহ্নিত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 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সরলরেখাদ্বয় এদের মান ও দিক নির্দেশ করে।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060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06386"/>
            <a:ext cx="228599" cy="2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70823"/>
            <a:ext cx="223839" cy="3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402496" y="339912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ধরি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,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ও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ভেক্টরদ্বয়ের মধ্যবর্তী কোণ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α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 </a:t>
            </a:r>
            <a:r>
              <a:rPr kumimoji="0" lang="hi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।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4" name="Picture 16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42593" y="4808428"/>
            <a:ext cx="7097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0321" y="387823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সংঙ্গানুসারে,</a:t>
            </a:r>
            <a:endParaRPr lang="en-US" sz="2400" dirty="0"/>
          </a:p>
        </p:txBody>
      </p:sp>
      <p:pic>
        <p:nvPicPr>
          <p:cNvPr id="2066" name="Picture 18" descr="https://chart.apis.google.com/chart?cht=tx&amp;chl=%20%5Cvec%7BP%7D.%20%5Cvec%7BQ%7D%20%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7" y="4436679"/>
            <a:ext cx="622312" cy="3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hart.apis.google.com/chart?cht=tx&amp;chl=%20%5Cvec%7BP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19274" y="4470269"/>
            <a:ext cx="9906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s://chart.apis.google.com/chart?cht=tx&amp;chl=%20%5Cvec%7BQ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22599" y="4470269"/>
            <a:ext cx="9286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8162" y="4470269"/>
            <a:ext cx="9906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33924" y="4470269"/>
            <a:ext cx="9286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7369" y="445800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=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62371" y="4468971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এর মান </a:t>
            </a:r>
            <a:endParaRPr lang="en-US" sz="2400" dirty="0"/>
          </a:p>
        </p:txBody>
      </p:sp>
      <p:pic>
        <p:nvPicPr>
          <p:cNvPr id="26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99" y="4504164"/>
            <a:ext cx="285746" cy="3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45790" y="449312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×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86381" y="4551020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এর মান</a:t>
            </a:r>
            <a:endParaRPr lang="en-US" sz="2400" dirty="0"/>
          </a:p>
        </p:txBody>
      </p:sp>
      <p:pic>
        <p:nvPicPr>
          <p:cNvPr id="29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12" y="4551020"/>
            <a:ext cx="262620" cy="3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54" y="4617703"/>
            <a:ext cx="223839" cy="3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30102" y="455102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×</a:t>
            </a:r>
            <a:endParaRPr lang="en-US" sz="2400" dirty="0"/>
          </a:p>
        </p:txBody>
      </p:sp>
      <p:pic>
        <p:nvPicPr>
          <p:cNvPr id="32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64" y="4611288"/>
            <a:ext cx="271501" cy="3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31864" y="457759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ও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16393" y="4515988"/>
            <a:ext cx="408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এর মধ্যবর্তী কোণের </a:t>
            </a:r>
            <a:r>
              <a:rPr lang="en-US" sz="2400" dirty="0">
                <a:solidFill>
                  <a:srgbClr val="2E2E2E"/>
                </a:solidFill>
                <a:latin typeface="Roboto"/>
              </a:rPr>
              <a:t>cosine.</a:t>
            </a:r>
          </a:p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          </a:t>
            </a:r>
            <a:endParaRPr lang="el-GR" sz="2400" b="0" i="0" dirty="0">
              <a:solidFill>
                <a:srgbClr val="2E2E2E"/>
              </a:solidFill>
              <a:effectLst/>
              <a:latin typeface="Robot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7369" y="5492702"/>
            <a:ext cx="5052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E2E2E"/>
                </a:solidFill>
                <a:latin typeface="Roboto"/>
              </a:rPr>
              <a:t> </a:t>
            </a:r>
            <a:r>
              <a:rPr lang="en-US" sz="2400" dirty="0">
                <a:solidFill>
                  <a:srgbClr val="2E2E2E"/>
                </a:solidFill>
                <a:latin typeface="Roboto"/>
              </a:rPr>
              <a:t>= </a:t>
            </a:r>
            <a:r>
              <a:rPr lang="en-US" sz="2400" dirty="0" err="1">
                <a:solidFill>
                  <a:srgbClr val="2E2E2E"/>
                </a:solidFill>
                <a:latin typeface="Roboto"/>
              </a:rPr>
              <a:t>PQcos</a:t>
            </a:r>
            <a:r>
              <a:rPr lang="el-GR" sz="2400" dirty="0">
                <a:solidFill>
                  <a:srgbClr val="2E2E2E"/>
                </a:solidFill>
                <a:latin typeface="Roboto"/>
              </a:rPr>
              <a:t>α ; </a:t>
            </a:r>
            <a:r>
              <a:rPr lang="bn-IN" sz="2400" dirty="0" smtClean="0">
                <a:solidFill>
                  <a:srgbClr val="2E2E2E"/>
                </a:solidFill>
                <a:latin typeface="Roboto"/>
              </a:rPr>
              <a:t>     </a:t>
            </a:r>
            <a:r>
              <a:rPr lang="en-US" sz="2400" dirty="0" smtClean="0">
                <a:solidFill>
                  <a:srgbClr val="2E2E2E"/>
                </a:solidFill>
                <a:latin typeface="Roboto"/>
              </a:rPr>
              <a:t>  </a:t>
            </a:r>
            <a:r>
              <a:rPr lang="bn-IN" sz="2400" dirty="0" smtClean="0">
                <a:solidFill>
                  <a:srgbClr val="2E2E2E"/>
                </a:solidFill>
                <a:latin typeface="Roboto"/>
              </a:rPr>
              <a:t> </a:t>
            </a:r>
            <a:r>
              <a:rPr lang="en-US" sz="2400" dirty="0" smtClean="0">
                <a:solidFill>
                  <a:srgbClr val="2E2E2E"/>
                </a:solidFill>
                <a:latin typeface="Roboto"/>
              </a:rPr>
              <a:t>[ </a:t>
            </a:r>
            <a:r>
              <a:rPr lang="bn-IN" sz="2400" dirty="0" smtClean="0">
                <a:solidFill>
                  <a:srgbClr val="2E2E2E"/>
                </a:solidFill>
                <a:latin typeface="Roboto"/>
              </a:rPr>
              <a:t>এখানে </a:t>
            </a:r>
            <a:r>
              <a:rPr lang="bn-IN" sz="2400" dirty="0">
                <a:solidFill>
                  <a:srgbClr val="2E2E2E"/>
                </a:solidFill>
                <a:latin typeface="Roboto"/>
              </a:rPr>
              <a:t>০ ≤ </a:t>
            </a:r>
            <a:r>
              <a:rPr lang="el-GR" sz="2400" dirty="0">
                <a:solidFill>
                  <a:srgbClr val="2E2E2E"/>
                </a:solidFill>
                <a:latin typeface="Roboto"/>
              </a:rPr>
              <a:t>α ≤ </a:t>
            </a:r>
            <a:r>
              <a:rPr lang="el-GR" sz="2400" dirty="0" smtClean="0">
                <a:solidFill>
                  <a:srgbClr val="2E2E2E"/>
                </a:solidFill>
                <a:latin typeface="Roboto"/>
              </a:rPr>
              <a:t>ᴨ</a:t>
            </a:r>
            <a:r>
              <a:rPr lang="en-US" sz="2400" dirty="0" smtClean="0">
                <a:solidFill>
                  <a:srgbClr val="2E2E2E"/>
                </a:solidFill>
                <a:latin typeface="Roboto"/>
              </a:rPr>
              <a:t> ]</a:t>
            </a:r>
            <a:endParaRPr lang="el-GR" sz="2400" dirty="0">
              <a:solidFill>
                <a:srgbClr val="2E2E2E"/>
              </a:solidFill>
              <a:latin typeface="Roboto"/>
            </a:endParaRPr>
          </a:p>
        </p:txBody>
      </p:sp>
      <p:pic>
        <p:nvPicPr>
          <p:cNvPr id="36" name="Picture 2" descr="https://1.bp.blogspot.com/-7Qlv3lZ_dXU/X-RfLiEvngI/AAAAAAAAFuc/WuXn-hWdaVs7PXyaj54FuvrQ7t5Hv6u5wCLcBGAsYHQ/s0/%25E0%25A6%25B8%25E0%25A7%258D%25E0%25A6%2595%25E0%25A7%2587%25E0%25A6%25B2%25E0%25A6%25BE%25E0%25A6%25B0%2B%25E0%25A6%2597%25E0%25A7%2581%25E0%25A6%25A3%25E0%25A6%25A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5" y="290934"/>
            <a:ext cx="5557385" cy="25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1635" y="4988859"/>
                <a:ext cx="1968340" cy="446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" y="4988859"/>
                <a:ext cx="1968340" cy="446148"/>
              </a:xfrm>
              <a:prstGeom prst="rect">
                <a:avLst/>
              </a:prstGeom>
              <a:blipFill>
                <a:blip r:embed="rId7"/>
                <a:stretch>
                  <a:fillRect l="-9288" t="-6757" b="-3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75788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68069"/>
            <a:ext cx="5943600" cy="646331"/>
          </a:xfrm>
          <a:prstGeom prst="rect">
            <a:avLst/>
          </a:prstGeom>
          <a:solidFill>
            <a:srgbClr val="66FF33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স্কেলার গুণন বা ডট গুণনঃ বিষেশ ক্ষেত্রে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9100" y="1447800"/>
                <a:ext cx="81153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/>
                      </a:rPr>
                      <m:t>ক</m:t>
                    </m:r>
                    <m:r>
                      <a:rPr lang="bn-BD" sz="2000" b="0" i="1" smtClean="0">
                        <a:latin typeface="Cambria Math"/>
                      </a:rPr>
                      <m:t>) </m:t>
                    </m:r>
                    <m:r>
                      <a:rPr lang="bn-BD" sz="2000" b="0" i="1" smtClean="0">
                        <a:latin typeface="Cambria Math"/>
                      </a:rPr>
                      <m:t>যদি</m:t>
                    </m:r>
                    <m:r>
                      <a:rPr lang="bn-BD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০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হয়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তবে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bn-BD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𝑃𝑄𝑐𝑜𝑠</m:t>
                    </m:r>
                    <m:r>
                      <a:rPr lang="bn-BD" sz="2000" b="0" i="1" smtClean="0">
                        <a:latin typeface="Cambria Math"/>
                      </a:rPr>
                      <m:t>০</m:t>
                    </m:r>
                    <m:r>
                      <a:rPr lang="bn-BD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এক্ষেত্রে ভেক্টরদুটি সমান্তরাল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447800"/>
                <a:ext cx="8115300" cy="609600"/>
              </a:xfrm>
              <a:prstGeom prst="rect">
                <a:avLst/>
              </a:prstGeom>
              <a:blipFill>
                <a:blip r:embed="rId2"/>
                <a:stretch>
                  <a:fillRect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895600" y="1143000"/>
            <a:ext cx="3200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1143000"/>
            <a:ext cx="2419350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3962400"/>
            <a:ext cx="3200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24200" y="2438400"/>
            <a:ext cx="0" cy="15240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19400" y="3429000"/>
            <a:ext cx="1219200" cy="838200"/>
            <a:chOff x="2819400" y="3429000"/>
            <a:chExt cx="1219200" cy="838200"/>
          </a:xfrm>
        </p:grpSpPr>
        <p:sp>
          <p:nvSpPr>
            <p:cNvPr id="20" name="Arc 19"/>
            <p:cNvSpPr/>
            <p:nvPr/>
          </p:nvSpPr>
          <p:spPr>
            <a:xfrm>
              <a:off x="2819400" y="3657600"/>
              <a:ext cx="609600" cy="6096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362325" y="3429000"/>
                  <a:ext cx="676275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2325" y="3429000"/>
                  <a:ext cx="676275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8667" r="-28829" b="-4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2900" y="4114800"/>
                <a:ext cx="83439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2000" i="1" smtClean="0">
                        <a:latin typeface="Cambria Math"/>
                      </a:rPr>
                      <m:t>খ</m:t>
                    </m:r>
                    <m:r>
                      <a:rPr lang="bn-BD" sz="2000" b="0" i="1" smtClean="0">
                        <a:latin typeface="Cambria Math"/>
                      </a:rPr>
                      <m:t>) </m:t>
                    </m:r>
                    <m:r>
                      <a:rPr lang="bn-BD" sz="2000" b="0" i="1" smtClean="0">
                        <a:latin typeface="Cambria Math"/>
                      </a:rPr>
                      <m:t>যদি</m:t>
                    </m:r>
                    <m:r>
                      <a:rPr lang="bn-BD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bn-BD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bn-BD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হয়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তবে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bn-BD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𝑃𝑄𝑐𝑜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bn-BD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এক্ষেত্রে ভেক্টরদুটি পরস্পর লম্ব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114800"/>
                <a:ext cx="8343900" cy="609600"/>
              </a:xfrm>
              <a:prstGeom prst="rect">
                <a:avLst/>
              </a:prstGeom>
              <a:blipFill>
                <a:blip r:embed="rId4"/>
                <a:stretch>
                  <a:fillRect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0" y="4876800"/>
            <a:ext cx="899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1500" y="5562600"/>
                <a:ext cx="8115300" cy="8382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/>
                      </a:rPr>
                      <m:t>ক</m:t>
                    </m:r>
                    <m:r>
                      <a:rPr lang="bn-BD" sz="2000" b="0" i="1" smtClean="0">
                        <a:latin typeface="Cambria Math"/>
                      </a:rPr>
                      <m:t>) </m:t>
                    </m:r>
                    <m:r>
                      <a:rPr lang="bn-BD" sz="2000" b="0" i="1" smtClean="0">
                        <a:latin typeface="Cambria Math"/>
                      </a:rPr>
                      <m:t>যদি</m:t>
                    </m:r>
                    <m:r>
                      <a:rPr lang="bn-BD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bn-BD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bn-BD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হয়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তবে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bn-BD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𝑃𝑄𝑐𝑜𝑠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bn-BD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এক্ষেত্রে ভেক্টরদুটি সমান্তরাল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এবং বিপরীতমূখী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562600"/>
                <a:ext cx="8115300" cy="838200"/>
              </a:xfrm>
              <a:prstGeom prst="rect">
                <a:avLst/>
              </a:prstGeom>
              <a:blipFill>
                <a:blip r:embed="rId5"/>
                <a:stretch>
                  <a:fillRect t="-1418" b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4267200" y="5181600"/>
            <a:ext cx="3200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790700" y="5181600"/>
            <a:ext cx="2476500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92583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00"/>
                            </p:stCondLst>
                            <p:childTnLst>
                              <p:par>
                                <p:cTn id="10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2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ভেক্টর ডট গুণন, ক্রস গুণন ও সরলরেখার ভেক্টর সমীকরণ -Learn Mathema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4191000" cy="37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5639" y="304800"/>
            <a:ext cx="6088921" cy="646331"/>
          </a:xfrm>
          <a:prstGeom prst="rect">
            <a:avLst/>
          </a:prstGeom>
          <a:solidFill>
            <a:srgbClr val="66FF33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ত্রিমাত্রিক স্থানাংক ব্যবস্থায় একক ভেক্টর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542" y="5172635"/>
                <a:ext cx="8915400" cy="110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3200" b="1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ও ত্রিমাত্রিক 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কার্তেসী</a:t>
                </a:r>
                <a:r>
                  <a:rPr lang="bn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স্থানাঙ্ক 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ব্যবস্থা</a:t>
                </a:r>
                <a:r>
                  <a:rPr lang="bn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ধনাত্মক </a:t>
                </a:r>
                <a:r>
                  <a:rPr lang="en-US" sz="24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z 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 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 </a:t>
                </a:r>
                <a:r>
                  <a:rPr lang="as-IN" sz="3200" b="1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ভেক্টর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 </a:t>
                </a:r>
                <a:r>
                  <a:rPr lang="as-IN" sz="3200" dirty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 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dirty="0" smtClean="0">
                    <a:solidFill>
                      <a:srgbClr val="20212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2" y="5172635"/>
                <a:ext cx="8915400" cy="1103635"/>
              </a:xfrm>
              <a:prstGeom prst="rect">
                <a:avLst/>
              </a:prstGeom>
              <a:blipFill>
                <a:blip r:embed="rId3"/>
                <a:stretch>
                  <a:fillRect l="-1709" t="-7182" r="-1640" b="-18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0273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079" y="211604"/>
            <a:ext cx="7910641" cy="646331"/>
          </a:xfrm>
          <a:prstGeom prst="rect">
            <a:avLst/>
          </a:prstGeom>
          <a:solidFill>
            <a:srgbClr val="66FF33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 স্থানাংক ব্যবস্থায় একক ভেক্টরের স্কেলার গুণন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62561" y="2352026"/>
            <a:ext cx="1905001" cy="457200"/>
            <a:chOff x="685800" y="762000"/>
            <a:chExt cx="846667" cy="4572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85800" y="1219200"/>
              <a:ext cx="84666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85800" y="762000"/>
                  <a:ext cx="4572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762000"/>
                  <a:ext cx="457200" cy="3810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58065" b="-967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 rot="16200000">
            <a:off x="511801" y="1865160"/>
            <a:ext cx="1447801" cy="460680"/>
            <a:chOff x="679017" y="761999"/>
            <a:chExt cx="965200" cy="46068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V="1">
              <a:off x="1163269" y="741731"/>
              <a:ext cx="3479" cy="95841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79017" y="761999"/>
                  <a:ext cx="4572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017" y="761999"/>
                  <a:ext cx="457200" cy="381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3226" t="-17699" r="-1016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 rot="8326318">
            <a:off x="381000" y="2756674"/>
            <a:ext cx="1224742" cy="937874"/>
            <a:chOff x="696219" y="748617"/>
            <a:chExt cx="727411" cy="937874"/>
          </a:xfrm>
        </p:grpSpPr>
        <p:cxnSp>
          <p:nvCxnSpPr>
            <p:cNvPr id="13" name="Straight Arrow Connector 12"/>
            <p:cNvCxnSpPr/>
            <p:nvPr/>
          </p:nvCxnSpPr>
          <p:spPr>
            <a:xfrm rot="13273682" flipH="1">
              <a:off x="787961" y="761917"/>
              <a:ext cx="635669" cy="92457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 rot="10948334">
                  <a:off x="696219" y="748617"/>
                  <a:ext cx="4572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948334">
                  <a:off x="696219" y="748617"/>
                  <a:ext cx="457200" cy="381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48" t="-23438" r="-28261" b="-257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10000" y="1143000"/>
                <a:ext cx="49530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𝑖𝑖𝑐𝑜𝑠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143000"/>
                <a:ext cx="4953000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10000" y="1826994"/>
                <a:ext cx="49530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𝑗𝑗𝑐𝑜𝑠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826994"/>
                <a:ext cx="4953000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10000" y="2514600"/>
                <a:ext cx="49530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𝑘𝑘𝑐𝑜𝑠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514600"/>
                <a:ext cx="4953000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829928" y="3643745"/>
            <a:ext cx="11430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820551" y="4265394"/>
                <a:ext cx="51054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𝑖𝑗𝑐𝑜𝑠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551" y="4265394"/>
                <a:ext cx="5105400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820551" y="4949388"/>
                <a:ext cx="51054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𝑗𝑘𝑐𝑜𝑠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551" y="4949388"/>
                <a:ext cx="5105400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820551" y="5639687"/>
                <a:ext cx="51054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𝑘𝑖𝑐𝑜𝑠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551" y="5639687"/>
                <a:ext cx="5105400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0" y="3948545"/>
                <a:ext cx="3733800" cy="26670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চিত্রানুযায়ী,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মধ্যবর্তী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কোণ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e>
                      <m:sup>
                        <m: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°</m:t>
                        </m:r>
                      </m:sup>
                    </m:sSup>
                  </m:oMath>
                </a14:m>
                <a:endParaRPr lang="bn-BD" sz="28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কিন্তু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পরস্পর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দুটির মধ্যে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bn-BD" sz="24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48545"/>
                <a:ext cx="3733800" cy="2667000"/>
              </a:xfrm>
              <a:prstGeom prst="rect">
                <a:avLst/>
              </a:prstGeom>
              <a:blipFill>
                <a:blip r:embed="rId11"/>
                <a:stretch>
                  <a:fillRect l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47792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302" y="746700"/>
            <a:ext cx="6577512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ভেক্টর রাশির ভেক্টর গুণন বা ক্রস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88" y="2261175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 ভেক্টর রাশির গুণফল যদি একটি ভেক্টর রাশি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এ ধরনের গুণফলকে ভেক্টর গুণন বা ক্রস গুণন বলা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গুণফলের মাণ রাশি দুইটির মাণ ও এদের মধ্যবর্তী ক্ষুদ্রতর কোণের সাইন (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sine)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গুণফলের সমান।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688" y="1676400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u="sng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 </a:t>
            </a:r>
            <a:r>
              <a:rPr lang="as-IN" sz="3200" b="1" u="sng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bn-IN" sz="32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2388" y="4191000"/>
                <a:ext cx="864811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ভেক্টর রাশির 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মাঝে ক্রস 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 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bn-IN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 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 করা 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 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 একে 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ক্রস 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গুণনও বলা 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হয়।</a:t>
                </a:r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88" y="4191000"/>
                <a:ext cx="8648116" cy="1077218"/>
              </a:xfrm>
              <a:prstGeom prst="rect">
                <a:avLst/>
              </a:prstGeom>
              <a:blipFill>
                <a:blip r:embed="rId2"/>
                <a:stretch>
                  <a:fillRect l="-1975" t="-8523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40814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7552"/>
            <a:ext cx="27093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64300"/>
            <a:ext cx="225425" cy="3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299727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মনেকরি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,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11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16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দুইটি ভেক্টর রাশি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,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তীর চিহ্নিত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  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সরলরেখাদ্বয় এদের মান ও দিক নির্দেশ করে।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060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06386"/>
            <a:ext cx="228599" cy="2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08" y="3070823"/>
            <a:ext cx="223839" cy="3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402496" y="3399120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ধরি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,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ও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</a:rPr>
              <a:t> 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ভেক্টরদ্বয়ের মধ্যবর্তী কোণ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α</a:t>
            </a:r>
            <a:r>
              <a:rPr kumimoji="0" lang="bn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 </a:t>
            </a:r>
            <a:r>
              <a:rPr kumimoji="0" lang="hi-IN" altLang="en-US" sz="2400" b="0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Roboto"/>
                <a:cs typeface="Vrinda"/>
              </a:rPr>
              <a:t>।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4" name="Picture 16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42593" y="4808428"/>
            <a:ext cx="7097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0321" y="387823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সংঙ্গানুসারে,</a:t>
            </a:r>
            <a:endParaRPr lang="en-US" sz="2400" dirty="0"/>
          </a:p>
        </p:txBody>
      </p:sp>
      <p:pic>
        <p:nvPicPr>
          <p:cNvPr id="2068" name="Picture 20" descr="https://chart.apis.google.com/chart?cht=tx&amp;chl=%20%5Cvec%7BP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19274" y="4470269"/>
            <a:ext cx="9906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s://chart.apis.google.com/chart?cht=tx&amp;chl=%20%5Cvec%7BQ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22599" y="4470269"/>
            <a:ext cx="9286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8162" y="4470269"/>
            <a:ext cx="9906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33924" y="4470269"/>
            <a:ext cx="9286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7369" y="445800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=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62371" y="4468971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এর মান </a:t>
            </a:r>
            <a:endParaRPr lang="en-US" sz="2400" dirty="0"/>
          </a:p>
        </p:txBody>
      </p:sp>
      <p:pic>
        <p:nvPicPr>
          <p:cNvPr id="26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99" y="4504164"/>
            <a:ext cx="285746" cy="3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5500" y="445193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×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86381" y="4551020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এর মান</a:t>
            </a:r>
            <a:endParaRPr lang="en-US" sz="2400" dirty="0"/>
          </a:p>
        </p:txBody>
      </p:sp>
      <p:pic>
        <p:nvPicPr>
          <p:cNvPr id="29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12" y="4551020"/>
            <a:ext cx="262620" cy="3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54" y="4617703"/>
            <a:ext cx="223839" cy="3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30102" y="455102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×</a:t>
            </a:r>
            <a:endParaRPr lang="en-US" sz="2400" dirty="0"/>
          </a:p>
        </p:txBody>
      </p:sp>
      <p:pic>
        <p:nvPicPr>
          <p:cNvPr id="32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64" y="4611288"/>
            <a:ext cx="271501" cy="3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31864" y="457759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ও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16393" y="4515988"/>
            <a:ext cx="408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2E2E2E"/>
                </a:solidFill>
                <a:latin typeface="Roboto"/>
              </a:rPr>
              <a:t>এর মধ্যবর্তী কোণের </a:t>
            </a:r>
            <a:r>
              <a:rPr lang="en-US" sz="2400" dirty="0" smtClean="0">
                <a:solidFill>
                  <a:srgbClr val="2E2E2E"/>
                </a:solidFill>
                <a:latin typeface="Roboto"/>
              </a:rPr>
              <a:t>sine</a:t>
            </a:r>
            <a:r>
              <a:rPr lang="en-US" sz="2400" dirty="0">
                <a:solidFill>
                  <a:srgbClr val="2E2E2E"/>
                </a:solidFill>
                <a:latin typeface="Roboto"/>
              </a:rPr>
              <a:t>.</a:t>
            </a:r>
          </a:p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          </a:t>
            </a:r>
            <a:endParaRPr lang="el-GR" sz="2400" b="0" i="0" dirty="0">
              <a:solidFill>
                <a:srgbClr val="2E2E2E"/>
              </a:solidFill>
              <a:effectLst/>
              <a:latin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7369" y="5515862"/>
                <a:ext cx="5285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E2E2E"/>
                    </a:solidFill>
                    <a:latin typeface="Roboto"/>
                  </a:rPr>
                  <a:t> </a:t>
                </a:r>
                <a:r>
                  <a:rPr lang="en-US" sz="2400" dirty="0" smtClean="0">
                    <a:solidFill>
                      <a:srgbClr val="2E2E2E"/>
                    </a:solidFill>
                    <a:latin typeface="Roboto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2E2E2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2E2E2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2E2E2E"/>
                    </a:solidFill>
                    <a:latin typeface="Roboto"/>
                  </a:rPr>
                  <a:t> PQ Sin</a:t>
                </a:r>
                <a:r>
                  <a:rPr lang="el-GR" sz="2400" dirty="0" smtClean="0">
                    <a:solidFill>
                      <a:srgbClr val="2E2E2E"/>
                    </a:solidFill>
                    <a:latin typeface="Roboto"/>
                  </a:rPr>
                  <a:t>α </a:t>
                </a:r>
                <a:r>
                  <a:rPr lang="el-GR" sz="2400" dirty="0">
                    <a:solidFill>
                      <a:srgbClr val="2E2E2E"/>
                    </a:solidFill>
                    <a:latin typeface="Roboto"/>
                  </a:rPr>
                  <a:t>; </a:t>
                </a:r>
                <a:r>
                  <a:rPr lang="bn-IN" sz="2400" dirty="0" smtClean="0">
                    <a:solidFill>
                      <a:srgbClr val="2E2E2E"/>
                    </a:solidFill>
                    <a:latin typeface="Roboto"/>
                  </a:rPr>
                  <a:t>      </a:t>
                </a:r>
                <a:r>
                  <a:rPr lang="en-US" sz="2400" dirty="0" smtClean="0">
                    <a:solidFill>
                      <a:srgbClr val="2E2E2E"/>
                    </a:solidFill>
                    <a:latin typeface="Roboto"/>
                  </a:rPr>
                  <a:t>[ </a:t>
                </a:r>
                <a:r>
                  <a:rPr lang="bn-IN" sz="2400" dirty="0" smtClean="0">
                    <a:solidFill>
                      <a:srgbClr val="2E2E2E"/>
                    </a:solidFill>
                    <a:latin typeface="Roboto"/>
                  </a:rPr>
                  <a:t>এখানে </a:t>
                </a:r>
                <a:r>
                  <a:rPr lang="bn-IN" sz="2400" dirty="0">
                    <a:solidFill>
                      <a:srgbClr val="2E2E2E"/>
                    </a:solidFill>
                    <a:latin typeface="Roboto"/>
                  </a:rPr>
                  <a:t>০ ≤ </a:t>
                </a:r>
                <a:r>
                  <a:rPr lang="el-GR" sz="2400" dirty="0">
                    <a:solidFill>
                      <a:srgbClr val="2E2E2E"/>
                    </a:solidFill>
                    <a:latin typeface="Roboto"/>
                  </a:rPr>
                  <a:t>α ≤ </a:t>
                </a:r>
                <a:r>
                  <a:rPr lang="el-GR" sz="2400" dirty="0" smtClean="0">
                    <a:solidFill>
                      <a:srgbClr val="2E2E2E"/>
                    </a:solidFill>
                    <a:latin typeface="Roboto"/>
                  </a:rPr>
                  <a:t>ᴨ</a:t>
                </a:r>
                <a:r>
                  <a:rPr lang="en-US" sz="2400" dirty="0" smtClean="0">
                    <a:solidFill>
                      <a:srgbClr val="2E2E2E"/>
                    </a:solidFill>
                    <a:latin typeface="Roboto"/>
                  </a:rPr>
                  <a:t>  ]</a:t>
                </a:r>
                <a:endParaRPr lang="el-GR" sz="2400" dirty="0">
                  <a:solidFill>
                    <a:srgbClr val="2E2E2E"/>
                  </a:solidFill>
                  <a:latin typeface="Roboto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69" y="5515862"/>
                <a:ext cx="5285871" cy="461665"/>
              </a:xfrm>
              <a:prstGeom prst="rect">
                <a:avLst/>
              </a:prstGeom>
              <a:blipFill>
                <a:blip r:embed="rId4"/>
                <a:stretch>
                  <a:fillRect l="-577" t="-9211" r="-92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https://1.bp.blogspot.com/-7Qlv3lZ_dXU/X-RfLiEvngI/AAAAAAAAFuc/WuXn-hWdaVs7PXyaj54FuvrQ7t5Hv6u5wCLcBGAsYHQ/s0/%25E0%25A6%25B8%25E0%25A7%258D%25E0%25A6%2595%25E0%25A7%2587%25E0%25A6%25B2%25E0%25A6%25BE%25E0%25A6%25B0%2B%25E0%25A6%2597%25E0%25A7%2581%25E0%25A6%25A3%25E0%25A6%25A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5" y="331402"/>
            <a:ext cx="5467850" cy="24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s://chart.apis.google.com/chart?cht=tx&amp;chl=%5Cvec%7BP%7D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7" y="4471212"/>
            <a:ext cx="285746" cy="3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425755" y="448786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2E2E"/>
                </a:solidFill>
                <a:latin typeface="Roboto"/>
              </a:rPr>
              <a:t>×</a:t>
            </a:r>
            <a:endParaRPr lang="en-US" sz="2400" dirty="0"/>
          </a:p>
        </p:txBody>
      </p:sp>
      <p:pic>
        <p:nvPicPr>
          <p:cNvPr id="33" name="Picture 13" descr="https://chart.apis.google.com/chart?cht=tx&amp;chl=%5Cvec%7BQ%7D%20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7" y="4515988"/>
            <a:ext cx="262620" cy="3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635" y="4988859"/>
                <a:ext cx="1968340" cy="446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" y="4988859"/>
                <a:ext cx="1968340" cy="446148"/>
              </a:xfrm>
              <a:prstGeom prst="rect">
                <a:avLst/>
              </a:prstGeom>
              <a:blipFill>
                <a:blip r:embed="rId6"/>
                <a:stretch>
                  <a:fillRect l="-9288" t="-6757" b="-3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406408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664349" y="579919"/>
            <a:ext cx="1905000" cy="6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4" y="1510554"/>
            <a:ext cx="7277097" cy="43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525937" y="3088929"/>
            <a:ext cx="4243176" cy="177741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2400" b="1" kern="0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603" y="3324547"/>
            <a:ext cx="2716227" cy="162352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spc="38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38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spc="38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বিজ্ঞান-২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1ম   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</a:p>
          <a:p>
            <a:pPr>
              <a:defRPr/>
            </a:pPr>
            <a:endParaRPr lang="bn-BD" sz="135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1551772" y="4025731"/>
            <a:ext cx="374573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lass Photo\HABIB SIR 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69" y="1571687"/>
            <a:ext cx="1560021" cy="1708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5242" r="54022" b="6405"/>
          <a:stretch/>
        </p:blipFill>
        <p:spPr>
          <a:xfrm>
            <a:off x="5633223" y="2003180"/>
            <a:ext cx="1043117" cy="1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796" y="168790"/>
            <a:ext cx="8077200" cy="646331"/>
          </a:xfrm>
          <a:prstGeom prst="rect">
            <a:avLst/>
          </a:prstGeom>
          <a:solidFill>
            <a:srgbClr val="66FF33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 স্থানাংক ব্যবস্থায় একক ভেক্টরের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ভেক্টর গুণন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23854" y="914400"/>
                <a:ext cx="4821381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i="1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𝑖𝑗𝑠𝑖𝑛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54" y="914400"/>
                <a:ext cx="4821381" cy="609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10000" y="1676400"/>
                <a:ext cx="4835236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  <m:r>
                        <a:rPr lang="en-US" sz="2800" i="1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𝑗𝑘𝑠𝑖𝑛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)=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76400"/>
                <a:ext cx="4835236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10000" y="2395974"/>
                <a:ext cx="4835236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𝑘</m:t>
                          </m:r>
                        </m:e>
                      </m:acc>
                      <m:r>
                        <a:rPr lang="en-US" sz="2800" i="1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𝑘𝑖𝑠𝑖𝑛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)=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95974"/>
                <a:ext cx="4835236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823855" y="4585855"/>
            <a:ext cx="1052945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810000" y="3810000"/>
                <a:ext cx="51054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en-US" sz="24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  <a:cs typeface="NikoshBAN" pitchFamily="2" charset="0"/>
                      </a:rPr>
                      <m:t>=−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bn-BD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bn-BD" sz="24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810000"/>
                <a:ext cx="5105400" cy="609600"/>
              </a:xfrm>
              <a:prstGeom prst="rect">
                <a:avLst/>
              </a:prstGeom>
              <a:blipFill>
                <a:blip r:embed="rId5"/>
                <a:stretch>
                  <a:fillRect r="-5463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33800" y="5334000"/>
                <a:ext cx="51054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𝑖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𝑖𝑖𝑠𝑖𝑛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34000"/>
                <a:ext cx="5105400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33800" y="6005142"/>
                <a:ext cx="5105400" cy="6096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cs typeface="NikoshBAN" pitchFamily="2" charset="0"/>
                  </a:rPr>
                  <a:t>অনুরূপভাবে,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05142"/>
                <a:ext cx="5105400" cy="609600"/>
              </a:xfrm>
              <a:prstGeom prst="rect">
                <a:avLst/>
              </a:prstGeom>
              <a:blipFill>
                <a:blip r:embed="rId7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2400" y="4191000"/>
                <a:ext cx="3429000" cy="24384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চিত্রানুযায়ী,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  <m:r>
                      <a:rPr lang="bn-BD" sz="24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bn-BD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  <m:r>
                      <a:rPr lang="bn-BD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</m:oMath>
                </a14:m>
                <a:endParaRPr lang="bn-BD" sz="24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ঘড়ির কাঁটার বিপরীত দিকে ঘুরলে দ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ু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টির গুণফল তৃতীয়টির (+) এবং ঘড়ির কাটার দিকে ঘুরলে গুণফল তৃতীয়টির (-) চিহ্ন হবে। যেমন --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91000"/>
                <a:ext cx="3429000" cy="2438400"/>
              </a:xfrm>
              <a:prstGeom prst="rect">
                <a:avLst/>
              </a:prstGeom>
              <a:blipFill>
                <a:blip r:embed="rId8"/>
                <a:stretch>
                  <a:fillRect l="-2293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30300" y="1594681"/>
            <a:ext cx="2911190" cy="2443919"/>
            <a:chOff x="430300" y="1594681"/>
            <a:chExt cx="2911190" cy="24439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 rot="21303362">
                  <a:off x="1615919" y="1594681"/>
                  <a:ext cx="394856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03362">
                  <a:off x="1615919" y="1594681"/>
                  <a:ext cx="394856" cy="3048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1594" t="-63158" r="-44928" b="-982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430300" y="1981200"/>
              <a:ext cx="2484861" cy="2057400"/>
              <a:chOff x="430300" y="1981200"/>
              <a:chExt cx="2484861" cy="20574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99655" y="1981200"/>
                <a:ext cx="2215506" cy="2057400"/>
                <a:chOff x="685800" y="1143000"/>
                <a:chExt cx="2367949" cy="228600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685800" y="1143000"/>
                  <a:ext cx="2362200" cy="2286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>
                  <a:stCxn id="3" idx="0"/>
                </p:cNvCxnSpPr>
                <p:nvPr/>
              </p:nvCxnSpPr>
              <p:spPr>
                <a:xfrm rot="21321441" flipH="1" flipV="1">
                  <a:off x="1709577" y="1145860"/>
                  <a:ext cx="157439" cy="3517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775855" y="2743200"/>
                  <a:ext cx="104091" cy="2286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3013617" y="2286000"/>
                  <a:ext cx="40132" cy="2286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 rot="20053694">
                    <a:off x="430300" y="3270424"/>
                    <a:ext cx="394856" cy="3171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lang="en-US" sz="3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053694">
                    <a:off x="430300" y="3270424"/>
                    <a:ext cx="394856" cy="31710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20732" t="-53947" r="-59756" b="-6710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 rot="21415175">
                  <a:off x="2980827" y="2845297"/>
                  <a:ext cx="360663" cy="34566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15175">
                  <a:off x="2980827" y="2845297"/>
                  <a:ext cx="360663" cy="34566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51667" r="-65079" b="-9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/>
          <p:nvPr/>
        </p:nvSpPr>
        <p:spPr>
          <a:xfrm>
            <a:off x="3810000" y="3124200"/>
            <a:ext cx="4191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অনুরূপভাবে, ঘড়ির কাঁটার দিকে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519" y="1990861"/>
            <a:ext cx="2109642" cy="1514339"/>
            <a:chOff x="805519" y="1828800"/>
            <a:chExt cx="2109642" cy="151433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804505" y="2895367"/>
              <a:ext cx="111065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790709" y="1828800"/>
              <a:ext cx="13796" cy="106656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9" idx="3"/>
            </p:cNvCxnSpPr>
            <p:nvPr/>
          </p:nvCxnSpPr>
          <p:spPr>
            <a:xfrm flipH="1">
              <a:off x="805519" y="2895367"/>
              <a:ext cx="985190" cy="4477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52400" y="961706"/>
            <a:ext cx="3581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ঘড়ির কাঁটার বিপরীতক্রমে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41163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3" grpId="0" animBg="1"/>
      <p:bldP spid="26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38601" y="2590800"/>
                <a:ext cx="1972983" cy="41611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𝐵𝐴</m:t>
                        </m:r>
                      </m:e>
                    </m:acc>
                  </m:oMath>
                </a14:m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2590800"/>
                <a:ext cx="1972983" cy="416113"/>
              </a:xfrm>
              <a:prstGeom prst="rect">
                <a:avLst/>
              </a:prstGeom>
              <a:blipFill rotWithShape="1">
                <a:blip r:embed="rId4"/>
                <a:stretch>
                  <a:fillRect l="-3077" b="-2714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814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81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960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04800" y="2057401"/>
            <a:ext cx="3276600" cy="685800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8600" y="1752601"/>
                <a:ext cx="1972984" cy="4572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(ক)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1"/>
                <a:ext cx="1972984" cy="457200"/>
              </a:xfrm>
              <a:prstGeom prst="rect">
                <a:avLst/>
              </a:prstGeom>
              <a:blipFill rotWithShape="1">
                <a:blip r:embed="rId5"/>
                <a:stretch>
                  <a:fillRect l="-2462" b="-1428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53199" y="1752601"/>
                <a:ext cx="2133603" cy="457199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𝐵𝑂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1752601"/>
                <a:ext cx="2133603" cy="457199"/>
              </a:xfrm>
              <a:prstGeom prst="rect">
                <a:avLst/>
              </a:prstGeom>
              <a:blipFill rotWithShape="1">
                <a:blip r:embed="rId6"/>
                <a:stretch>
                  <a:fillRect l="-1989" b="-14286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553200" y="2590802"/>
                <a:ext cx="2133603" cy="416111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90802"/>
                <a:ext cx="2133603" cy="416111"/>
              </a:xfrm>
              <a:prstGeom prst="rect">
                <a:avLst/>
              </a:prstGeom>
              <a:blipFill rotWithShape="1">
                <a:blip r:embed="rId7"/>
                <a:stretch>
                  <a:fillRect l="-1989" b="-21429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3581400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152400"/>
            <a:ext cx="2844800" cy="381000"/>
          </a:xfrm>
          <a:prstGeom prst="rect">
            <a:avLst/>
          </a:prstGeom>
          <a:solidFill>
            <a:srgbClr val="66FF3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ভেক্টরের ক্ষেত্রে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ভেক্টরের নিজস্ব বীজগণিত আছে।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লব্ধির মান ও দিক আছে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ভেক্টরের মান আছে।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32709" y="762000"/>
                <a:ext cx="6781803" cy="876300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লব্ধি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চিত্রানুযায়ী নিচের কোনটি সঠিক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09" y="762000"/>
                <a:ext cx="6781803" cy="876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960034" y="762000"/>
            <a:ext cx="1947332" cy="881497"/>
            <a:chOff x="1960034" y="762000"/>
            <a:chExt cx="1947332" cy="881497"/>
          </a:xfrm>
        </p:grpSpPr>
        <p:grpSp>
          <p:nvGrpSpPr>
            <p:cNvPr id="45" name="Group 44"/>
            <p:cNvGrpSpPr/>
            <p:nvPr/>
          </p:nvGrpSpPr>
          <p:grpSpPr>
            <a:xfrm>
              <a:off x="2272145" y="1052945"/>
              <a:ext cx="1309255" cy="471055"/>
              <a:chOff x="2272145" y="1052945"/>
              <a:chExt cx="1309255" cy="4710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72145" y="1066800"/>
                <a:ext cx="533400" cy="457200"/>
                <a:chOff x="2286000" y="976745"/>
                <a:chExt cx="533400" cy="45720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H="1">
                  <a:off x="2480733" y="976745"/>
                  <a:ext cx="338667" cy="28055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2286000" y="1243445"/>
                  <a:ext cx="223128" cy="1905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286000" y="1524000"/>
                <a:ext cx="1295400" cy="0"/>
                <a:chOff x="2286000" y="1447800"/>
                <a:chExt cx="1295400" cy="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2286000" y="1447800"/>
                  <a:ext cx="6096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895600" y="1447800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2805545" y="1052945"/>
                <a:ext cx="775855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2583489" y="762000"/>
              <a:ext cx="464511" cy="292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60034" y="1321378"/>
              <a:ext cx="464511" cy="292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2855" y="1350820"/>
              <a:ext cx="464511" cy="292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23622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  <p:bldP spid="17" grpId="0" animBg="1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3465" y="250197"/>
            <a:ext cx="2438400" cy="685800"/>
          </a:xfrm>
          <a:prstGeom prst="rect">
            <a:avLst/>
          </a:prstGeom>
          <a:solidFill>
            <a:srgbClr val="66FF33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4932" y="4671427"/>
            <a:ext cx="5215467" cy="76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লব্ধি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4932" y="5437909"/>
            <a:ext cx="5215467" cy="76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-বিয়োগ কোন নিয়মে 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nimated-computer-lad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4114799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96938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09900" y="266699"/>
            <a:ext cx="3276600" cy="1299029"/>
          </a:xfrm>
          <a:prstGeom prst="downArrowCallout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9400"/>
            <a:ext cx="7772399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 যোগের ত্রিভুজ সূত্রটি লিখ?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6400799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লব্ধি কাকে বলে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733800"/>
            <a:ext cx="868680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লন রোলার টানা সহজ কেন?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44640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7067" y="228600"/>
            <a:ext cx="8686800" cy="6629400"/>
            <a:chOff x="266700" y="228600"/>
            <a:chExt cx="9772650" cy="662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66700" y="228600"/>
              <a:ext cx="9772650" cy="6629400"/>
              <a:chOff x="237067" y="228600"/>
              <a:chExt cx="8686800" cy="57912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37067" y="228600"/>
                <a:ext cx="8686800" cy="4495800"/>
                <a:chOff x="237067" y="889819"/>
                <a:chExt cx="8686800" cy="5510981"/>
              </a:xfrm>
            </p:grpSpPr>
            <p:sp>
              <p:nvSpPr>
                <p:cNvPr id="3" name="Isosceles Triangle 2"/>
                <p:cNvSpPr/>
                <p:nvPr/>
              </p:nvSpPr>
              <p:spPr>
                <a:xfrm>
                  <a:off x="237067" y="889819"/>
                  <a:ext cx="8686800" cy="1958315"/>
                </a:xfrm>
                <a:prstGeom prst="triangl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762000" y="2848134"/>
                  <a:ext cx="7696200" cy="355266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Wave 8"/>
              <p:cNvSpPr/>
              <p:nvPr/>
            </p:nvSpPr>
            <p:spPr>
              <a:xfrm rot="5400000">
                <a:off x="4216398" y="4521198"/>
                <a:ext cx="569688" cy="2427516"/>
              </a:xfrm>
              <a:prstGeom prst="wav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609600" y="4724400"/>
                <a:ext cx="7848600" cy="685800"/>
              </a:xfrm>
              <a:prstGeom prst="cub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3581400" y="5105400"/>
                <a:ext cx="1905000" cy="304800"/>
              </a:xfrm>
              <a:prstGeom prst="cub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971925" y="1447800"/>
              <a:ext cx="2314575" cy="53340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4425" y="3581400"/>
              <a:ext cx="2657475" cy="990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0825" y="3588658"/>
              <a:ext cx="2657475" cy="9071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00525" y="3581400"/>
              <a:ext cx="2057400" cy="1752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81200" y="2246293"/>
            <a:ext cx="5181600" cy="95410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ুইলার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সুটকেস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রাস্তায় বল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প্রয়োগে ঠেলবে, নাকি টানবে? কেন? ব্যাখ্যা কর।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46224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524000"/>
            <a:ext cx="4191000" cy="1652588"/>
          </a:xfrm>
          <a:prstGeom prst="wedgeRectCallout">
            <a:avLst>
              <a:gd name="adj1" fmla="val -83923"/>
              <a:gd name="adj2" fmla="val 8177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155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38600" y="1535112"/>
            <a:ext cx="4952999" cy="1284288"/>
          </a:xfrm>
          <a:prstGeom prst="wedgeRectCallout">
            <a:avLst>
              <a:gd name="adj1" fmla="val -70901"/>
              <a:gd name="adj2" fmla="val 13307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36933"/>
            <a:ext cx="487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2800" kern="0" dirty="0">
              <a:blipFill>
                <a:blip r:embed="rId3"/>
                <a:stretch>
                  <a:fillRect/>
                </a:stretch>
              </a:blipFill>
              <a:effectLst>
                <a:glow rad="127000">
                  <a:srgbClr val="E7E6E6">
                    <a:lumMod val="9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কোটায়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11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2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47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357" y="624130"/>
            <a:ext cx="5440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আমরা কিছু চিত্র দেখি</a:t>
            </a:r>
            <a:endParaRPr lang="en-US" sz="4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4" y="1878394"/>
            <a:ext cx="2319240" cy="231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98512"/>
            <a:ext cx="2202479" cy="1962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276" y="4282035"/>
            <a:ext cx="2145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ভর মাপা নিক্তি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835" y="4279762"/>
            <a:ext cx="1820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সময় মাপা যন্ত্র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078" y="4279762"/>
            <a:ext cx="434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ও পৃথিবীর দূরত্ব ১৫ কোটি কিঃমিঃ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3.bp.blogspot.com/-xUeT4m1ic1Y/Wt-Njmy8kvI/AAAAAAAAERQ/PsUPCs1eNsYKDmybYC7xW_m9aYWzFmbzACLcBGAs/s400/earth%2Bsu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77" y="1802617"/>
            <a:ext cx="3810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45484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075" y="928511"/>
            <a:ext cx="64110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কিছু মাপা যায় তাকে রাশি বলে।</a:t>
            </a:r>
            <a:endParaRPr lang="en-US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0354" y="2114551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02725" y="2820619"/>
            <a:ext cx="21980" cy="87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1" y="3682265"/>
            <a:ext cx="5609492" cy="8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28079" y="3691057"/>
            <a:ext cx="8792" cy="1072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83315" y="3682265"/>
            <a:ext cx="8792" cy="1072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6285" y="4772518"/>
            <a:ext cx="202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স্কেলার রাশি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724" y="4772518"/>
            <a:ext cx="226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64937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5201" y="612957"/>
            <a:ext cx="4402667" cy="748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267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2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2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267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6454" y="1361945"/>
            <a:ext cx="3960159" cy="203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4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endParaRPr lang="en-US" sz="124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32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5224" y="1947921"/>
            <a:ext cx="6018574" cy="46166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 ব্যাখ্যা করতে পারবে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5223" y="2445382"/>
            <a:ext cx="6018575" cy="46166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ভেক্টর যোগের নিয়ম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76458" y="1283910"/>
            <a:ext cx="4887938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bn-BD" sz="2933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.................</a:t>
            </a:r>
            <a:endParaRPr lang="en-US" sz="2933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5223" y="2942842"/>
            <a:ext cx="6018576" cy="46166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ভেক্টর রাশির গুণ চিত্রসহ ব্যাখ্যা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5211" y="603743"/>
            <a:ext cx="1959193" cy="645922"/>
          </a:xfrm>
          <a:prstGeom prst="roundRect">
            <a:avLst/>
          </a:prstGeom>
          <a:solidFill>
            <a:srgbClr val="00FF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sz="3911" b="1" dirty="0"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11" b="1" dirty="0"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911" b="1" dirty="0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5222" y="3440303"/>
            <a:ext cx="6018577" cy="46166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আয়তএকক ভেক্টর কাকে 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 তা বর্ণনা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02">
            <a:off x="683286" y="487306"/>
            <a:ext cx="1857335" cy="124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5222" y="3937763"/>
            <a:ext cx="6018576" cy="83099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ত্রিমাত্রিক স্থানাংক ব্যবস্থায় আয়তএকক ভেক্টরের ব্যবহার     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110132" y="5870528"/>
            <a:ext cx="9122638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89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pageCurlDouble" invX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771" y="191670"/>
            <a:ext cx="2303462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655763"/>
            <a:ext cx="1422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590675"/>
            <a:ext cx="225583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35050" y="2703513"/>
            <a:ext cx="7294563" cy="646112"/>
            <a:chOff x="1035715" y="2885942"/>
            <a:chExt cx="7363448" cy="646331"/>
          </a:xfrm>
        </p:grpSpPr>
        <p:cxnSp>
          <p:nvCxnSpPr>
            <p:cNvPr id="32783" name="Straight Arrow Connector 10"/>
            <p:cNvCxnSpPr>
              <a:cxnSpLocks noChangeShapeType="1"/>
            </p:cNvCxnSpPr>
            <p:nvPr/>
          </p:nvCxnSpPr>
          <p:spPr bwMode="auto">
            <a:xfrm>
              <a:off x="5650265" y="3116482"/>
              <a:ext cx="2748898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1035715" y="3082954"/>
              <a:ext cx="2972405" cy="3352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021157" y="2885942"/>
              <a:ext cx="161531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6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 মিটার</a:t>
              </a:r>
              <a:endPara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7488" y="3794125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</a:t>
            </a:r>
            <a:endParaRPr lang="en-US" alt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1875" y="3846513"/>
            <a:ext cx="169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</a:t>
            </a:r>
            <a:endParaRPr lang="en-US" alt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925" y="4473575"/>
            <a:ext cx="59594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খুঁটি ও দ্বিতীয় খুঁটির মধ্যবর্তী দূরত্ব কত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2" t="66952" r="4375" b="4210"/>
          <a:stretch/>
        </p:blipFill>
        <p:spPr>
          <a:xfrm rot="5400000">
            <a:off x="3609280" y="825361"/>
            <a:ext cx="1828801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17488" y="5341938"/>
            <a:ext cx="40497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খুঁটির অবস্থান কোথায়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88925" y="4916488"/>
            <a:ext cx="2286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স্কেলার রাশি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925" y="5784850"/>
            <a:ext cx="2286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ভেক্টর রাশি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1238" y="4462463"/>
            <a:ext cx="1587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মিটার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5341938"/>
            <a:ext cx="41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খুটি থেকে ২০ মিটার পুর্বদিকে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88549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0">
        <p15:prstTrans prst="pageCurlDouble" invX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8" grpId="0"/>
      <p:bldP spid="22" grpId="0"/>
      <p:bldP spid="23" grpId="0"/>
      <p:bldP spid="2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912" y="1828800"/>
            <a:ext cx="85740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 রাশিঃ </a:t>
            </a: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ভৌত রাশিকে সম্পুর্ণরূপে প্রকাশ করার জন্য মান ও দিক উভয়ের প্রয়োজন হয় তাদেরকে ভেক্টর রাশি বলে। যেমন- সরণ, বেগ, বল ইত্যাদি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5225" y="762000"/>
            <a:ext cx="2303462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10132" y="5883032"/>
            <a:ext cx="912263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93466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2|4.2|4.8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1272</Words>
  <Application>Microsoft Office PowerPoint</Application>
  <PresentationFormat>On-screen Show (4:3)</PresentationFormat>
  <Paragraphs>287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NikoshBAN</vt:lpstr>
      <vt:lpstr>Verdana</vt:lpstr>
      <vt:lpstr>Calibri</vt:lpstr>
      <vt:lpstr>Book Antiqua</vt:lpstr>
      <vt:lpstr>Wingdings</vt:lpstr>
      <vt:lpstr>Arial</vt:lpstr>
      <vt:lpstr>Cambria Math</vt:lpstr>
      <vt:lpstr>Roboto</vt:lpstr>
      <vt:lpstr>Vrinda</vt:lpstr>
      <vt:lpstr>Times New Roman</vt:lpstr>
      <vt:lpstr>Vrinda (Body)</vt:lpstr>
      <vt:lpstr>Garamond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197</cp:revision>
  <dcterms:created xsi:type="dcterms:W3CDTF">2006-08-16T00:00:00Z</dcterms:created>
  <dcterms:modified xsi:type="dcterms:W3CDTF">2024-12-03T15:45:34Z</dcterms:modified>
</cp:coreProperties>
</file>